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81" r:id="rId2"/>
    <p:sldId id="259" r:id="rId3"/>
    <p:sldId id="294" r:id="rId4"/>
    <p:sldId id="412" r:id="rId5"/>
    <p:sldId id="429" r:id="rId6"/>
    <p:sldId id="430" r:id="rId7"/>
    <p:sldId id="431" r:id="rId8"/>
    <p:sldId id="432" r:id="rId9"/>
    <p:sldId id="433" r:id="rId10"/>
    <p:sldId id="434" r:id="rId11"/>
    <p:sldId id="415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08" r:id="rId25"/>
    <p:sldId id="445" r:id="rId26"/>
    <p:sldId id="446" r:id="rId27"/>
    <p:sldId id="447" r:id="rId28"/>
    <p:sldId id="414" r:id="rId29"/>
    <p:sldId id="449" r:id="rId30"/>
    <p:sldId id="448" r:id="rId31"/>
    <p:sldId id="405" r:id="rId32"/>
    <p:sldId id="450" r:id="rId33"/>
    <p:sldId id="409" r:id="rId34"/>
    <p:sldId id="422" r:id="rId35"/>
    <p:sldId id="468" r:id="rId36"/>
    <p:sldId id="452" r:id="rId37"/>
    <p:sldId id="453" r:id="rId38"/>
    <p:sldId id="459" r:id="rId39"/>
    <p:sldId id="467" r:id="rId40"/>
    <p:sldId id="420" r:id="rId41"/>
    <p:sldId id="464" r:id="rId42"/>
    <p:sldId id="465" r:id="rId43"/>
    <p:sldId id="466" r:id="rId44"/>
    <p:sldId id="461" r:id="rId45"/>
    <p:sldId id="463" r:id="rId46"/>
    <p:sldId id="462" r:id="rId47"/>
    <p:sldId id="451" r:id="rId48"/>
    <p:sldId id="427" r:id="rId49"/>
  </p:sldIdLst>
  <p:sldSz cx="12192000" cy="6858000"/>
  <p:notesSz cx="6858000" cy="9144000"/>
  <p:embeddedFontLst>
    <p:embeddedFont>
      <p:font typeface="Gidole" panose="020B0600000101010101" charset="0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Poppins Medium" panose="020B0600000101010101" charset="-127"/>
      <p:regular r:id="rId55"/>
      <p:italic r:id="rId56"/>
    </p:embeddedFont>
    <p:embeddedFont>
      <p:font typeface="나눔바른고딕" panose="020B0600000101010101" charset="-127"/>
      <p:regular r:id="rId57"/>
      <p:bold r:id="rId58"/>
    </p:embeddedFont>
    <p:embeddedFont>
      <p:font typeface="MankSans" panose="020B0600000101010101"/>
      <p:regular r:id="rId59"/>
      <p:italic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5471CC"/>
    <a:srgbClr val="2C57CE"/>
    <a:srgbClr val="A8BAEC"/>
    <a:srgbClr val="0070C0"/>
    <a:srgbClr val="D0DAE1"/>
    <a:srgbClr val="81C181"/>
    <a:srgbClr val="90CCA4"/>
    <a:srgbClr val="92D050"/>
    <a:srgbClr val="4A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01" autoAdjust="0"/>
    <p:restoredTop sz="96391" autoAdjust="0"/>
  </p:normalViewPr>
  <p:slideViewPr>
    <p:cSldViewPr>
      <p:cViewPr varScale="1">
        <p:scale>
          <a:sx n="115" d="100"/>
          <a:sy n="115" d="100"/>
        </p:scale>
        <p:origin x="978" y="108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0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Detail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5519936" y="0"/>
            <a:ext cx="6672064" cy="6858000"/>
          </a:xfrm>
          <a:prstGeom prst="rect">
            <a:avLst/>
          </a:prstGeom>
          <a:solidFill>
            <a:srgbClr val="9FCE3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3133417"/>
            <a:ext cx="580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 변화를 바라고 혁신을 요구 한다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저비용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을 지속적 확대 한다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2204864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 분석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6003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86837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 : 2019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6"/>
            <a:ext cx="3056222" cy="771746"/>
            <a:chOff x="2811405" y="2674871"/>
            <a:chExt cx="2859243" cy="722006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연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간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 수수료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 억 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9"/>
            <a:ext cx="3056222" cy="1202631"/>
            <a:chOff x="2811405" y="4524874"/>
            <a:chExt cx="2859243" cy="1125119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주거 별 분류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42.8 %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34.1 %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4"/>
            <a:ext cx="3093309" cy="771750"/>
            <a:chOff x="6600057" y="2738985"/>
            <a:chExt cx="2893940" cy="722009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연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간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이사 건수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4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이사 건수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5"/>
            <a:ext cx="3093309" cy="1202637"/>
            <a:chOff x="6600056" y="4386059"/>
            <a:chExt cx="2893940" cy="1125124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임대 현황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63769" y="4820128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호수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45.8 %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19.1 %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26.7 %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9" y="1249387"/>
            <a:ext cx="10575446" cy="90698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7"/>
            <a:ext cx="3056222" cy="987190"/>
            <a:chOff x="2811405" y="2674871"/>
            <a:chExt cx="2859243" cy="923564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 중개사 매출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859241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 이상 매출 공인 중개사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8"/>
            <a:ext cx="3354658" cy="987187"/>
            <a:chOff x="2811405" y="4524874"/>
            <a:chExt cx="3138444" cy="923561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불만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3138442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 민원 및 청원이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급증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5"/>
            <a:ext cx="3093309" cy="771749"/>
            <a:chOff x="6600057" y="2738985"/>
            <a:chExt cx="2893940" cy="722008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부동산 중개 자격 소지자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3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운영자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4"/>
            <a:ext cx="3093309" cy="987193"/>
            <a:chOff x="6600056" y="4386059"/>
            <a:chExt cx="2893940" cy="923566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공인중개사 폐업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00056" y="4820128"/>
              <a:ext cx="2893940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정책의 강화와 </a:t>
              </a:r>
              <a:r>
                <a:rPr lang="ko-KR" altLang="en-US" sz="140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정부의 부동산 정책 변화로 인한 폐업 사례 증가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923791" y="1656184"/>
            <a:ext cx="2372009" cy="5157192"/>
            <a:chOff x="2226563" y="1700807"/>
            <a:chExt cx="1968167" cy="5157192"/>
          </a:xfrm>
        </p:grpSpPr>
        <p:sp>
          <p:nvSpPr>
            <p:cNvPr id="34" name="직사각형 33"/>
            <p:cNvSpPr/>
            <p:nvPr/>
          </p:nvSpPr>
          <p:spPr>
            <a:xfrm>
              <a:off x="3418628" y="2082312"/>
              <a:ext cx="603260" cy="14907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3245780" y="1700807"/>
              <a:ext cx="948950" cy="47866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38677" y="3573015"/>
              <a:ext cx="603260" cy="13772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838677" y="327969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441938" y="3284983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35417" y="4962044"/>
              <a:ext cx="603260" cy="18959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2235417" y="466872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2838677" y="4668722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3425025" y="2132855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825098" y="3543398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226563" y="4950307"/>
              <a:ext cx="59853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27264" y="2154342"/>
            <a:ext cx="7661424" cy="1264890"/>
            <a:chOff x="5347343" y="2752788"/>
            <a:chExt cx="7661424" cy="1264890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5347343" y="275278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중개사법 관련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7530" y="2755794"/>
              <a:ext cx="6231237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으로 중개사무소 개설 활성화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24)</a:t>
              </a: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에서 계약에 필요한 각종 서식 다운 사용 및 전자결재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에서 자가광고로 차별화 시도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공유사무실 및 중개법인  운영으로 시장의 인식 전환 유도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competitiveness)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330023" y="5053996"/>
            <a:ext cx="8112412" cy="944451"/>
            <a:chOff x="6400063" y="3413072"/>
            <a:chExt cx="8112412" cy="944451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400063" y="3413072"/>
              <a:ext cx="13681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안정성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14035" y="3413675"/>
              <a:ext cx="6698440" cy="9438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단계의 보안체계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안면인식 기술 활용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 실행과 관련한 무한책임제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보증사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은행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가상 계좌를 활용한 결재방식  채택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자동대출 연계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054375" y="3573016"/>
            <a:ext cx="6957792" cy="1264119"/>
            <a:chOff x="5576463" y="3516268"/>
            <a:chExt cx="9703161" cy="1264119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5576463" y="351626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편리성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588364" y="3518503"/>
              <a:ext cx="7691260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동영상  업로드를 통한 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서비스로  물건 탐방 갈증 해소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개입 없이 자유 의사대로 계약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관심물건 등록 시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통한 정보 수신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(AI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포함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때와 장소를 가리지 않는  유동적 환경에서 서비스 실현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32198" y="6093296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b="1" dirty="0" err="1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  </a:t>
            </a:r>
            <a:r>
              <a:rPr lang="en-US" altLang="ko-KR" sz="2000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2000" b="1" dirty="0">
              <a:solidFill>
                <a:srgbClr val="A8BAE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03140" y="6103493"/>
            <a:ext cx="352936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First  Mover       Fast  Follower</a:t>
            </a:r>
            <a:r>
              <a:rPr lang="ko-KR" altLang="en-US" sz="14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80630" y="3507242"/>
            <a:ext cx="6795396" cy="6343"/>
          </a:xfrm>
          <a:prstGeom prst="line">
            <a:avLst/>
          </a:prstGeom>
          <a:ln w="19050">
            <a:solidFill>
              <a:srgbClr val="8C9D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351782" y="4887805"/>
            <a:ext cx="7524244" cy="24525"/>
          </a:xfrm>
          <a:prstGeom prst="line">
            <a:avLst/>
          </a:prstGeom>
          <a:ln w="12700">
            <a:solidFill>
              <a:srgbClr val="A4A1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661503" y="6085948"/>
            <a:ext cx="8214523" cy="7348"/>
          </a:xfrm>
          <a:prstGeom prst="line">
            <a:avLst/>
          </a:prstGeom>
          <a:ln w="12700">
            <a:solidFill>
              <a:srgbClr val="5F5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343896" y="2060848"/>
            <a:ext cx="1504394" cy="1504393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857139" y="2437563"/>
            <a:ext cx="3334861" cy="877037"/>
            <a:chOff x="8857139" y="2437563"/>
            <a:chExt cx="3334861" cy="877037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8857139" y="243756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57140" y="2852935"/>
              <a:ext cx="333486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안전한 비대면 계약 방식을 추구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전자계약을 통한 서비스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46508" y="3838623"/>
            <a:ext cx="4474228" cy="1108959"/>
            <a:chOff x="8246508" y="3838623"/>
            <a:chExt cx="4474228" cy="1108959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8246509" y="383862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차별화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46508" y="4301251"/>
              <a:ext cx="447422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타사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와의 완벽한 차별화 서비스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매물 확보가 다양해짐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대출 서비스 연계 지원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74594" y="5759286"/>
            <a:ext cx="3616100" cy="877040"/>
            <a:chOff x="4404558" y="5827022"/>
            <a:chExt cx="3340181" cy="877040"/>
          </a:xfrm>
        </p:grpSpPr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4625375" y="5827022"/>
              <a:ext cx="28930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ctr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4558" y="6242397"/>
              <a:ext cx="3340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ISP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 체계와 비전인식 본인 확인 기술 적용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허위매물 근절과 부동산 범죄를 사전에 예방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95400" y="2437563"/>
            <a:ext cx="2762311" cy="1431035"/>
            <a:chOff x="695400" y="2437563"/>
            <a:chExt cx="2762311" cy="1431035"/>
          </a:xfrm>
        </p:grpSpPr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695400" y="2437563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수익모델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8241" y="2852935"/>
              <a:ext cx="2429470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오피스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부대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플랫폼 운영 제공 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 서비스 </a:t>
              </a:r>
              <a:r>
                <a:rPr lang="ko-KR" altLang="en-US" sz="12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분야확충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6863" y="3815229"/>
            <a:ext cx="3010905" cy="1246369"/>
            <a:chOff x="996863" y="3815229"/>
            <a:chExt cx="3010905" cy="1246369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205163" y="3815229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6863" y="4230601"/>
              <a:ext cx="3010905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거래 방식의 영상 메신저 기능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 의무 정책을 반영한 완전한 부동산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방식 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제공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확정일자 등 원스톱 편의성 제공</a:t>
              </a:r>
              <a:endPara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30529" y="3261326"/>
            <a:ext cx="1137290" cy="1577033"/>
            <a:chOff x="4130529" y="3261326"/>
            <a:chExt cx="1137290" cy="1577033"/>
          </a:xfrm>
        </p:grpSpPr>
        <p:sp>
          <p:nvSpPr>
            <p:cNvPr id="8" name="직사각형 7"/>
            <p:cNvSpPr/>
            <p:nvPr/>
          </p:nvSpPr>
          <p:spPr>
            <a:xfrm rot="18777383">
              <a:off x="4481785" y="3900696"/>
              <a:ext cx="1335257" cy="5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4039545" y="3610085"/>
              <a:ext cx="1319258" cy="113729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451159" y="3908268"/>
              <a:ext cx="496030" cy="427612"/>
              <a:chOff x="7357354" y="2491289"/>
              <a:chExt cx="496030" cy="427612"/>
            </a:xfrm>
            <a:solidFill>
              <a:schemeClr val="bg1"/>
            </a:solidFill>
          </p:grpSpPr>
          <p:sp>
            <p:nvSpPr>
              <p:cNvPr id="57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497101" y="2206592"/>
            <a:ext cx="1804221" cy="1319258"/>
            <a:chOff x="3488788" y="2206592"/>
            <a:chExt cx="1804221" cy="1319258"/>
          </a:xfrm>
        </p:grpSpPr>
        <p:sp>
          <p:nvSpPr>
            <p:cNvPr id="6" name="직사각형 5"/>
            <p:cNvSpPr/>
            <p:nvPr/>
          </p:nvSpPr>
          <p:spPr>
            <a:xfrm>
              <a:off x="3957751" y="2809703"/>
              <a:ext cx="1335258" cy="5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육각형 36"/>
            <p:cNvSpPr/>
            <p:nvPr/>
          </p:nvSpPr>
          <p:spPr>
            <a:xfrm rot="5400000">
              <a:off x="3397804" y="2297576"/>
              <a:ext cx="1319258" cy="113729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45636" y="2632931"/>
              <a:ext cx="436893" cy="436891"/>
              <a:chOff x="4311544" y="2519029"/>
              <a:chExt cx="436893" cy="436891"/>
            </a:xfrm>
            <a:solidFill>
              <a:schemeClr val="bg1"/>
            </a:solidFill>
          </p:grpSpPr>
          <p:sp>
            <p:nvSpPr>
              <p:cNvPr id="61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513082" y="3600737"/>
            <a:ext cx="1137290" cy="2086623"/>
            <a:chOff x="5513082" y="3600737"/>
            <a:chExt cx="1137290" cy="2086623"/>
          </a:xfrm>
        </p:grpSpPr>
        <p:sp>
          <p:nvSpPr>
            <p:cNvPr id="10" name="직사각형 9"/>
            <p:cNvSpPr/>
            <p:nvPr/>
          </p:nvSpPr>
          <p:spPr>
            <a:xfrm rot="16200000">
              <a:off x="5414102" y="4240107"/>
              <a:ext cx="1335257" cy="565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육각형 29"/>
            <p:cNvSpPr/>
            <p:nvPr/>
          </p:nvSpPr>
          <p:spPr>
            <a:xfrm rot="5400000">
              <a:off x="5422098" y="4459086"/>
              <a:ext cx="1319258" cy="113729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851717" y="4795594"/>
              <a:ext cx="440344" cy="464274"/>
              <a:chOff x="4311544" y="5335424"/>
              <a:chExt cx="440344" cy="464274"/>
            </a:xfrm>
            <a:solidFill>
              <a:schemeClr val="bg1"/>
            </a:solidFill>
          </p:grpSpPr>
          <p:sp>
            <p:nvSpPr>
              <p:cNvPr id="64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865127" y="3296862"/>
            <a:ext cx="1137291" cy="1576082"/>
            <a:chOff x="6865127" y="3296862"/>
            <a:chExt cx="1137291" cy="1576082"/>
          </a:xfrm>
        </p:grpSpPr>
        <p:sp>
          <p:nvSpPr>
            <p:cNvPr id="9" name="직사각형 8"/>
            <p:cNvSpPr/>
            <p:nvPr/>
          </p:nvSpPr>
          <p:spPr>
            <a:xfrm rot="2822617" flipH="1">
              <a:off x="6328798" y="3936232"/>
              <a:ext cx="1335257" cy="56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6774144" y="3644669"/>
              <a:ext cx="1319258" cy="113729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169209" y="3951070"/>
              <a:ext cx="529129" cy="524489"/>
              <a:chOff x="7333036" y="5323478"/>
              <a:chExt cx="529129" cy="524489"/>
            </a:xfrm>
            <a:solidFill>
              <a:schemeClr val="bg1"/>
            </a:solidFill>
          </p:grpSpPr>
          <p:sp>
            <p:nvSpPr>
              <p:cNvPr id="71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878174" y="2206592"/>
            <a:ext cx="1777521" cy="1319258"/>
            <a:chOff x="6878174" y="2206592"/>
            <a:chExt cx="1777521" cy="1319258"/>
          </a:xfrm>
        </p:grpSpPr>
        <p:sp>
          <p:nvSpPr>
            <p:cNvPr id="7" name="직사각형 6"/>
            <p:cNvSpPr/>
            <p:nvPr/>
          </p:nvSpPr>
          <p:spPr>
            <a:xfrm>
              <a:off x="6878174" y="2809703"/>
              <a:ext cx="1335258" cy="565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육각형 12"/>
            <p:cNvSpPr/>
            <p:nvPr/>
          </p:nvSpPr>
          <p:spPr>
            <a:xfrm rot="5400000">
              <a:off x="7427421" y="2297576"/>
              <a:ext cx="1319258" cy="1137290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777124" y="2599606"/>
              <a:ext cx="552364" cy="499983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8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model goal)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20" y="2327674"/>
            <a:ext cx="1108744" cy="875322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2852957"/>
              <a:ext cx="792088" cy="1762080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41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2852957"/>
              <a:ext cx="792088" cy="1762079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632397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2852957"/>
              <a:ext cx="792088" cy="1762079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41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,000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123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1202642"/>
            <a:chOff x="6600057" y="2738983"/>
            <a:chExt cx="2893940" cy="1125128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이사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총전출입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국가통계포털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KOSIS 2020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기준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1202642"/>
            <a:chOff x="6486360" y="2738983"/>
            <a:chExt cx="3166247" cy="1125128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이용 공인중개사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공인중개사 사무소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:20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개인사업자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):10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987199"/>
            <a:chOff x="6600057" y="2738982"/>
            <a:chExt cx="2893940" cy="923571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 이용건수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41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예상수익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수익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123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3916463"/>
              <a:ext cx="792088" cy="698574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123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3505578"/>
              <a:ext cx="792088" cy="110945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584986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246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3162818"/>
              <a:ext cx="792088" cy="1452218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369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492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1step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123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771755"/>
            <a:chOff x="6486360" y="2738983"/>
            <a:chExt cx="3166247" cy="722013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2step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246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771756"/>
            <a:chOff x="6600057" y="2738982"/>
            <a:chExt cx="2893940" cy="722014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3step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369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4step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492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063552" y="6172516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529247" y="3806596"/>
            <a:ext cx="11133510" cy="786310"/>
            <a:chOff x="575692" y="3975477"/>
            <a:chExt cx="7992616" cy="564483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75692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102365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629038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155711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682384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2133305" y="4113075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66460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5193457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671931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>
              <a:off x="1446476" y="3975477"/>
              <a:ext cx="144357" cy="1028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4499821" y="3975477"/>
              <a:ext cx="144357" cy="10284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7553167" y="3975477"/>
              <a:ext cx="144357" cy="10284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/>
            <p:cNvSpPr/>
            <p:nvPr/>
          </p:nvSpPr>
          <p:spPr>
            <a:xfrm flipV="1">
              <a:off x="2973149" y="4437112"/>
              <a:ext cx="144357" cy="10284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이등변 삼각형 74"/>
            <p:cNvSpPr/>
            <p:nvPr/>
          </p:nvSpPr>
          <p:spPr>
            <a:xfrm flipV="1">
              <a:off x="6026494" y="4437112"/>
              <a:ext cx="144357" cy="10284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422731" y="4941168"/>
            <a:ext cx="3093309" cy="987198"/>
            <a:chOff x="6600057" y="2738983"/>
            <a:chExt cx="2893940" cy="923570"/>
          </a:xfrm>
        </p:grpSpPr>
        <p:sp>
          <p:nvSpPr>
            <p:cNvPr id="7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물건등록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운영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675963" y="4941168"/>
            <a:ext cx="3093309" cy="987198"/>
            <a:chOff x="6600057" y="2738983"/>
            <a:chExt cx="2893940" cy="923570"/>
          </a:xfrm>
        </p:grpSpPr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컨설팅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881913" y="3173056"/>
              <a:ext cx="2476541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 분야 컨설팅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96658" y="2550136"/>
            <a:ext cx="3240982" cy="1202642"/>
            <a:chOff x="6600057" y="2738983"/>
            <a:chExt cx="3032095" cy="1125128"/>
          </a:xfrm>
        </p:grpSpPr>
        <p:sp>
          <p:nvSpPr>
            <p:cNvPr id="83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시스템 안정화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881913" y="3173056"/>
              <a:ext cx="2750239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프로그램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제공 사업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공공기관 연계 서류 발급 사업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549344" y="2550136"/>
            <a:ext cx="3130830" cy="987198"/>
            <a:chOff x="6600057" y="2738983"/>
            <a:chExt cx="2929043" cy="923570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81913" y="3173056"/>
              <a:ext cx="264718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모집 사무실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691323" y="2550136"/>
            <a:ext cx="3093309" cy="987198"/>
            <a:chOff x="6600057" y="2738983"/>
            <a:chExt cx="2893940" cy="923570"/>
          </a:xfrm>
        </p:grpSpPr>
        <p:sp>
          <p:nvSpPr>
            <p:cNvPr id="8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투자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개발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881912" y="3173056"/>
              <a:ext cx="2612084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투자 및 개발 지원사업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정착 안정화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771922" y="4055873"/>
            <a:ext cx="260499" cy="293174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Freeform 600"/>
          <p:cNvSpPr>
            <a:spLocks noEditPoints="1"/>
          </p:cNvSpPr>
          <p:nvPr/>
        </p:nvSpPr>
        <p:spPr bwMode="auto">
          <a:xfrm rot="2700000">
            <a:off x="4960414" y="4065087"/>
            <a:ext cx="134789" cy="271787"/>
          </a:xfrm>
          <a:custGeom>
            <a:avLst/>
            <a:gdLst>
              <a:gd name="T0" fmla="*/ 87 w 121"/>
              <a:gd name="T1" fmla="*/ 1 h 246"/>
              <a:gd name="T2" fmla="*/ 86 w 121"/>
              <a:gd name="T3" fmla="*/ 0 h 246"/>
              <a:gd name="T4" fmla="*/ 82 w 121"/>
              <a:gd name="T5" fmla="*/ 0 h 246"/>
              <a:gd name="T6" fmla="*/ 37 w 121"/>
              <a:gd name="T7" fmla="*/ 0 h 246"/>
              <a:gd name="T8" fmla="*/ 36 w 121"/>
              <a:gd name="T9" fmla="*/ 0 h 246"/>
              <a:gd name="T10" fmla="*/ 32 w 121"/>
              <a:gd name="T11" fmla="*/ 1 h 246"/>
              <a:gd name="T12" fmla="*/ 2 w 121"/>
              <a:gd name="T13" fmla="*/ 34 h 246"/>
              <a:gd name="T14" fmla="*/ 0 w 121"/>
              <a:gd name="T15" fmla="*/ 35 h 246"/>
              <a:gd name="T16" fmla="*/ 0 w 121"/>
              <a:gd name="T17" fmla="*/ 39 h 246"/>
              <a:gd name="T18" fmla="*/ 0 w 121"/>
              <a:gd name="T19" fmla="*/ 164 h 246"/>
              <a:gd name="T20" fmla="*/ 0 w 121"/>
              <a:gd name="T21" fmla="*/ 168 h 246"/>
              <a:gd name="T22" fmla="*/ 2 w 121"/>
              <a:gd name="T23" fmla="*/ 169 h 246"/>
              <a:gd name="T24" fmla="*/ 53 w 121"/>
              <a:gd name="T25" fmla="*/ 239 h 246"/>
              <a:gd name="T26" fmla="*/ 61 w 121"/>
              <a:gd name="T27" fmla="*/ 246 h 246"/>
              <a:gd name="T28" fmla="*/ 66 w 121"/>
              <a:gd name="T29" fmla="*/ 239 h 246"/>
              <a:gd name="T30" fmla="*/ 120 w 121"/>
              <a:gd name="T31" fmla="*/ 169 h 246"/>
              <a:gd name="T32" fmla="*/ 121 w 121"/>
              <a:gd name="T33" fmla="*/ 168 h 246"/>
              <a:gd name="T34" fmla="*/ 121 w 121"/>
              <a:gd name="T35" fmla="*/ 164 h 246"/>
              <a:gd name="T36" fmla="*/ 121 w 121"/>
              <a:gd name="T37" fmla="*/ 39 h 246"/>
              <a:gd name="T38" fmla="*/ 121 w 121"/>
              <a:gd name="T39" fmla="*/ 35 h 246"/>
              <a:gd name="T40" fmla="*/ 118 w 121"/>
              <a:gd name="T41" fmla="*/ 34 h 246"/>
              <a:gd name="T42" fmla="*/ 87 w 121"/>
              <a:gd name="T43" fmla="*/ 1 h 246"/>
              <a:gd name="T44" fmla="*/ 45 w 121"/>
              <a:gd name="T45" fmla="*/ 14 h 246"/>
              <a:gd name="T46" fmla="*/ 77 w 121"/>
              <a:gd name="T47" fmla="*/ 14 h 246"/>
              <a:gd name="T48" fmla="*/ 77 w 121"/>
              <a:gd name="T49" fmla="*/ 128 h 246"/>
              <a:gd name="T50" fmla="*/ 45 w 121"/>
              <a:gd name="T51" fmla="*/ 128 h 246"/>
              <a:gd name="T52" fmla="*/ 45 w 121"/>
              <a:gd name="T53" fmla="*/ 14 h 246"/>
              <a:gd name="T54" fmla="*/ 14 w 121"/>
              <a:gd name="T55" fmla="*/ 41 h 246"/>
              <a:gd name="T56" fmla="*/ 32 w 121"/>
              <a:gd name="T57" fmla="*/ 23 h 246"/>
              <a:gd name="T58" fmla="*/ 32 w 121"/>
              <a:gd name="T59" fmla="*/ 130 h 246"/>
              <a:gd name="T60" fmla="*/ 14 w 121"/>
              <a:gd name="T61" fmla="*/ 150 h 246"/>
              <a:gd name="T62" fmla="*/ 14 w 121"/>
              <a:gd name="T63" fmla="*/ 41 h 246"/>
              <a:gd name="T64" fmla="*/ 75 w 121"/>
              <a:gd name="T65" fmla="*/ 203 h 246"/>
              <a:gd name="T66" fmla="*/ 75 w 121"/>
              <a:gd name="T67" fmla="*/ 203 h 246"/>
              <a:gd name="T68" fmla="*/ 73 w 121"/>
              <a:gd name="T69" fmla="*/ 200 h 246"/>
              <a:gd name="T70" fmla="*/ 70 w 121"/>
              <a:gd name="T71" fmla="*/ 196 h 246"/>
              <a:gd name="T72" fmla="*/ 64 w 121"/>
              <a:gd name="T73" fmla="*/ 194 h 246"/>
              <a:gd name="T74" fmla="*/ 61 w 121"/>
              <a:gd name="T75" fmla="*/ 194 h 246"/>
              <a:gd name="T76" fmla="*/ 61 w 121"/>
              <a:gd name="T77" fmla="*/ 194 h 246"/>
              <a:gd name="T78" fmla="*/ 55 w 121"/>
              <a:gd name="T79" fmla="*/ 194 h 246"/>
              <a:gd name="T80" fmla="*/ 50 w 121"/>
              <a:gd name="T81" fmla="*/ 196 h 246"/>
              <a:gd name="T82" fmla="*/ 48 w 121"/>
              <a:gd name="T83" fmla="*/ 200 h 246"/>
              <a:gd name="T84" fmla="*/ 45 w 121"/>
              <a:gd name="T85" fmla="*/ 203 h 246"/>
              <a:gd name="T86" fmla="*/ 16 w 121"/>
              <a:gd name="T87" fmla="*/ 164 h 246"/>
              <a:gd name="T88" fmla="*/ 41 w 121"/>
              <a:gd name="T89" fmla="*/ 139 h 246"/>
              <a:gd name="T90" fmla="*/ 80 w 121"/>
              <a:gd name="T91" fmla="*/ 139 h 246"/>
              <a:gd name="T92" fmla="*/ 105 w 121"/>
              <a:gd name="T93" fmla="*/ 164 h 246"/>
              <a:gd name="T94" fmla="*/ 75 w 121"/>
              <a:gd name="T95" fmla="*/ 203 h 246"/>
              <a:gd name="T96" fmla="*/ 105 w 121"/>
              <a:gd name="T97" fmla="*/ 150 h 246"/>
              <a:gd name="T98" fmla="*/ 87 w 121"/>
              <a:gd name="T99" fmla="*/ 130 h 246"/>
              <a:gd name="T100" fmla="*/ 87 w 121"/>
              <a:gd name="T101" fmla="*/ 23 h 246"/>
              <a:gd name="T102" fmla="*/ 105 w 121"/>
              <a:gd name="T103" fmla="*/ 41 h 246"/>
              <a:gd name="T104" fmla="*/ 105 w 121"/>
              <a:gd name="T105" fmla="*/ 15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1" h="246">
                <a:moveTo>
                  <a:pt x="87" y="1"/>
                </a:moveTo>
                <a:lnTo>
                  <a:pt x="86" y="0"/>
                </a:lnTo>
                <a:lnTo>
                  <a:pt x="82" y="0"/>
                </a:lnTo>
                <a:lnTo>
                  <a:pt x="37" y="0"/>
                </a:lnTo>
                <a:lnTo>
                  <a:pt x="36" y="0"/>
                </a:lnTo>
                <a:lnTo>
                  <a:pt x="32" y="1"/>
                </a:lnTo>
                <a:lnTo>
                  <a:pt x="2" y="34"/>
                </a:lnTo>
                <a:lnTo>
                  <a:pt x="0" y="35"/>
                </a:lnTo>
                <a:lnTo>
                  <a:pt x="0" y="39"/>
                </a:lnTo>
                <a:lnTo>
                  <a:pt x="0" y="164"/>
                </a:lnTo>
                <a:lnTo>
                  <a:pt x="0" y="168"/>
                </a:lnTo>
                <a:lnTo>
                  <a:pt x="2" y="169"/>
                </a:lnTo>
                <a:lnTo>
                  <a:pt x="53" y="239"/>
                </a:lnTo>
                <a:lnTo>
                  <a:pt x="61" y="246"/>
                </a:lnTo>
                <a:lnTo>
                  <a:pt x="66" y="239"/>
                </a:lnTo>
                <a:lnTo>
                  <a:pt x="120" y="169"/>
                </a:lnTo>
                <a:lnTo>
                  <a:pt x="121" y="168"/>
                </a:lnTo>
                <a:lnTo>
                  <a:pt x="121" y="164"/>
                </a:lnTo>
                <a:lnTo>
                  <a:pt x="121" y="39"/>
                </a:lnTo>
                <a:lnTo>
                  <a:pt x="121" y="35"/>
                </a:lnTo>
                <a:lnTo>
                  <a:pt x="118" y="34"/>
                </a:lnTo>
                <a:lnTo>
                  <a:pt x="87" y="1"/>
                </a:lnTo>
                <a:close/>
                <a:moveTo>
                  <a:pt x="45" y="14"/>
                </a:moveTo>
                <a:lnTo>
                  <a:pt x="77" y="14"/>
                </a:lnTo>
                <a:lnTo>
                  <a:pt x="77" y="128"/>
                </a:lnTo>
                <a:lnTo>
                  <a:pt x="45" y="128"/>
                </a:lnTo>
                <a:lnTo>
                  <a:pt x="45" y="14"/>
                </a:lnTo>
                <a:close/>
                <a:moveTo>
                  <a:pt x="14" y="41"/>
                </a:moveTo>
                <a:lnTo>
                  <a:pt x="32" y="23"/>
                </a:lnTo>
                <a:lnTo>
                  <a:pt x="32" y="130"/>
                </a:lnTo>
                <a:lnTo>
                  <a:pt x="14" y="150"/>
                </a:lnTo>
                <a:lnTo>
                  <a:pt x="14" y="41"/>
                </a:lnTo>
                <a:close/>
                <a:moveTo>
                  <a:pt x="75" y="203"/>
                </a:moveTo>
                <a:lnTo>
                  <a:pt x="75" y="203"/>
                </a:lnTo>
                <a:lnTo>
                  <a:pt x="73" y="200"/>
                </a:lnTo>
                <a:lnTo>
                  <a:pt x="70" y="196"/>
                </a:lnTo>
                <a:lnTo>
                  <a:pt x="64" y="194"/>
                </a:lnTo>
                <a:lnTo>
                  <a:pt x="61" y="194"/>
                </a:lnTo>
                <a:lnTo>
                  <a:pt x="61" y="194"/>
                </a:lnTo>
                <a:lnTo>
                  <a:pt x="55" y="194"/>
                </a:lnTo>
                <a:lnTo>
                  <a:pt x="50" y="196"/>
                </a:lnTo>
                <a:lnTo>
                  <a:pt x="48" y="200"/>
                </a:lnTo>
                <a:lnTo>
                  <a:pt x="45" y="203"/>
                </a:lnTo>
                <a:lnTo>
                  <a:pt x="16" y="164"/>
                </a:lnTo>
                <a:lnTo>
                  <a:pt x="41" y="139"/>
                </a:lnTo>
                <a:lnTo>
                  <a:pt x="80" y="139"/>
                </a:lnTo>
                <a:lnTo>
                  <a:pt x="105" y="164"/>
                </a:lnTo>
                <a:lnTo>
                  <a:pt x="75" y="203"/>
                </a:lnTo>
                <a:close/>
                <a:moveTo>
                  <a:pt x="105" y="150"/>
                </a:moveTo>
                <a:lnTo>
                  <a:pt x="87" y="130"/>
                </a:lnTo>
                <a:lnTo>
                  <a:pt x="87" y="23"/>
                </a:lnTo>
                <a:lnTo>
                  <a:pt x="105" y="41"/>
                </a:lnTo>
                <a:lnTo>
                  <a:pt x="105" y="15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058525" y="4053472"/>
            <a:ext cx="207521" cy="267067"/>
            <a:chOff x="2739192" y="2696437"/>
            <a:chExt cx="638270" cy="821416"/>
          </a:xfrm>
        </p:grpSpPr>
        <p:sp>
          <p:nvSpPr>
            <p:cNvPr id="51" name="Freeform 7"/>
            <p:cNvSpPr>
              <a:spLocks/>
            </p:cNvSpPr>
            <p:nvPr/>
          </p:nvSpPr>
          <p:spPr bwMode="auto">
            <a:xfrm flipH="1">
              <a:off x="2739192" y="3129920"/>
              <a:ext cx="638270" cy="387933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 flipH="1">
              <a:off x="3019283" y="3175470"/>
              <a:ext cx="79555" cy="297592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auto">
            <a:xfrm flipH="1">
              <a:off x="2882904" y="2696437"/>
              <a:ext cx="355246" cy="46840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287" y="4079222"/>
            <a:ext cx="354953" cy="294701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767564" y="4045945"/>
            <a:ext cx="273684" cy="292681"/>
            <a:chOff x="3263725" y="5646638"/>
            <a:chExt cx="323850" cy="342900"/>
          </a:xfrm>
          <a:solidFill>
            <a:schemeClr val="bg1"/>
          </a:solidFill>
        </p:grpSpPr>
        <p:sp>
          <p:nvSpPr>
            <p:cNvPr id="61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9095509" y="2266550"/>
            <a:ext cx="2384679" cy="2174424"/>
            <a:chOff x="9095509" y="2266550"/>
            <a:chExt cx="2384679" cy="2174424"/>
          </a:xfrm>
        </p:grpSpPr>
        <p:sp>
          <p:nvSpPr>
            <p:cNvPr id="36" name="대각선 줄무늬 35"/>
            <p:cNvSpPr/>
            <p:nvPr/>
          </p:nvSpPr>
          <p:spPr>
            <a:xfrm rot="18900000" flipH="1">
              <a:off x="9545037" y="2266550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대각선 줄무늬 38"/>
            <p:cNvSpPr/>
            <p:nvPr/>
          </p:nvSpPr>
          <p:spPr>
            <a:xfrm rot="18900000" flipH="1" flipV="1">
              <a:off x="9095509" y="2450539"/>
              <a:ext cx="1533909" cy="1533909"/>
            </a:xfrm>
            <a:prstGeom prst="diagStrip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위쪽 화살표 39"/>
            <p:cNvSpPr/>
            <p:nvPr/>
          </p:nvSpPr>
          <p:spPr>
            <a:xfrm rot="2754855">
              <a:off x="10106540" y="3067325"/>
              <a:ext cx="1077402" cy="1669895"/>
            </a:xfrm>
            <a:prstGeom prst="upArrow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10444911" y="3388567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239"/>
            <p:cNvSpPr>
              <a:spLocks noEditPoints="1"/>
            </p:cNvSpPr>
            <p:nvPr/>
          </p:nvSpPr>
          <p:spPr bwMode="auto">
            <a:xfrm>
              <a:off x="9986601" y="2697589"/>
              <a:ext cx="364768" cy="361752"/>
            </a:xfrm>
            <a:custGeom>
              <a:avLst/>
              <a:gdLst>
                <a:gd name="T0" fmla="*/ 70 w 241"/>
                <a:gd name="T1" fmla="*/ 11 h 242"/>
                <a:gd name="T2" fmla="*/ 48 w 241"/>
                <a:gd name="T3" fmla="*/ 24 h 242"/>
                <a:gd name="T4" fmla="*/ 30 w 241"/>
                <a:gd name="T5" fmla="*/ 40 h 242"/>
                <a:gd name="T6" fmla="*/ 16 w 241"/>
                <a:gd name="T7" fmla="*/ 59 h 242"/>
                <a:gd name="T8" fmla="*/ 7 w 241"/>
                <a:gd name="T9" fmla="*/ 79 h 242"/>
                <a:gd name="T10" fmla="*/ 0 w 241"/>
                <a:gd name="T11" fmla="*/ 102 h 242"/>
                <a:gd name="T12" fmla="*/ 0 w 241"/>
                <a:gd name="T13" fmla="*/ 126 h 242"/>
                <a:gd name="T14" fmla="*/ 2 w 241"/>
                <a:gd name="T15" fmla="*/ 149 h 242"/>
                <a:gd name="T16" fmla="*/ 11 w 241"/>
                <a:gd name="T17" fmla="*/ 172 h 242"/>
                <a:gd name="T18" fmla="*/ 16 w 241"/>
                <a:gd name="T19" fmla="*/ 183 h 242"/>
                <a:gd name="T20" fmla="*/ 30 w 241"/>
                <a:gd name="T21" fmla="*/ 202 h 242"/>
                <a:gd name="T22" fmla="*/ 48 w 241"/>
                <a:gd name="T23" fmla="*/ 219 h 242"/>
                <a:gd name="T24" fmla="*/ 68 w 241"/>
                <a:gd name="T25" fmla="*/ 231 h 242"/>
                <a:gd name="T26" fmla="*/ 89 w 241"/>
                <a:gd name="T27" fmla="*/ 238 h 242"/>
                <a:gd name="T28" fmla="*/ 113 w 241"/>
                <a:gd name="T29" fmla="*/ 242 h 242"/>
                <a:gd name="T30" fmla="*/ 136 w 241"/>
                <a:gd name="T31" fmla="*/ 242 h 242"/>
                <a:gd name="T32" fmla="*/ 159 w 241"/>
                <a:gd name="T33" fmla="*/ 236 h 242"/>
                <a:gd name="T34" fmla="*/ 172 w 241"/>
                <a:gd name="T35" fmla="*/ 231 h 242"/>
                <a:gd name="T36" fmla="*/ 191 w 241"/>
                <a:gd name="T37" fmla="*/ 219 h 242"/>
                <a:gd name="T38" fmla="*/ 209 w 241"/>
                <a:gd name="T39" fmla="*/ 202 h 242"/>
                <a:gd name="T40" fmla="*/ 223 w 241"/>
                <a:gd name="T41" fmla="*/ 185 h 242"/>
                <a:gd name="T42" fmla="*/ 234 w 241"/>
                <a:gd name="T43" fmla="*/ 163 h 242"/>
                <a:gd name="T44" fmla="*/ 239 w 241"/>
                <a:gd name="T45" fmla="*/ 140 h 242"/>
                <a:gd name="T46" fmla="*/ 241 w 241"/>
                <a:gd name="T47" fmla="*/ 117 h 242"/>
                <a:gd name="T48" fmla="*/ 238 w 241"/>
                <a:gd name="T49" fmla="*/ 93 h 242"/>
                <a:gd name="T50" fmla="*/ 230 w 241"/>
                <a:gd name="T51" fmla="*/ 70 h 242"/>
                <a:gd name="T52" fmla="*/ 225 w 241"/>
                <a:gd name="T53" fmla="*/ 59 h 242"/>
                <a:gd name="T54" fmla="*/ 211 w 241"/>
                <a:gd name="T55" fmla="*/ 42 h 242"/>
                <a:gd name="T56" fmla="*/ 193 w 241"/>
                <a:gd name="T57" fmla="*/ 25 h 242"/>
                <a:gd name="T58" fmla="*/ 173 w 241"/>
                <a:gd name="T59" fmla="*/ 13 h 242"/>
                <a:gd name="T60" fmla="*/ 163 w 241"/>
                <a:gd name="T61" fmla="*/ 8 h 242"/>
                <a:gd name="T62" fmla="*/ 139 w 241"/>
                <a:gd name="T63" fmla="*/ 2 h 242"/>
                <a:gd name="T64" fmla="*/ 114 w 241"/>
                <a:gd name="T65" fmla="*/ 0 h 242"/>
                <a:gd name="T66" fmla="*/ 91 w 241"/>
                <a:gd name="T67" fmla="*/ 4 h 242"/>
                <a:gd name="T68" fmla="*/ 70 w 241"/>
                <a:gd name="T69" fmla="*/ 11 h 242"/>
                <a:gd name="T70" fmla="*/ 157 w 241"/>
                <a:gd name="T71" fmla="*/ 18 h 242"/>
                <a:gd name="T72" fmla="*/ 177 w 241"/>
                <a:gd name="T73" fmla="*/ 29 h 242"/>
                <a:gd name="T74" fmla="*/ 209 w 241"/>
                <a:gd name="T75" fmla="*/ 58 h 242"/>
                <a:gd name="T76" fmla="*/ 220 w 241"/>
                <a:gd name="T77" fmla="*/ 76 h 242"/>
                <a:gd name="T78" fmla="*/ 227 w 241"/>
                <a:gd name="T79" fmla="*/ 97 h 242"/>
                <a:gd name="T80" fmla="*/ 229 w 241"/>
                <a:gd name="T81" fmla="*/ 118 h 242"/>
                <a:gd name="T82" fmla="*/ 223 w 241"/>
                <a:gd name="T83" fmla="*/ 160 h 242"/>
                <a:gd name="T84" fmla="*/ 200 w 241"/>
                <a:gd name="T85" fmla="*/ 195 h 242"/>
                <a:gd name="T86" fmla="*/ 186 w 241"/>
                <a:gd name="T87" fmla="*/ 210 h 242"/>
                <a:gd name="T88" fmla="*/ 166 w 241"/>
                <a:gd name="T89" fmla="*/ 220 h 242"/>
                <a:gd name="T90" fmla="*/ 155 w 241"/>
                <a:gd name="T91" fmla="*/ 224 h 242"/>
                <a:gd name="T92" fmla="*/ 134 w 241"/>
                <a:gd name="T93" fmla="*/ 229 h 242"/>
                <a:gd name="T94" fmla="*/ 104 w 241"/>
                <a:gd name="T95" fmla="*/ 229 h 242"/>
                <a:gd name="T96" fmla="*/ 64 w 241"/>
                <a:gd name="T97" fmla="*/ 215 h 242"/>
                <a:gd name="T98" fmla="*/ 39 w 241"/>
                <a:gd name="T99" fmla="*/ 195 h 242"/>
                <a:gd name="T100" fmla="*/ 27 w 241"/>
                <a:gd name="T101" fmla="*/ 177 h 242"/>
                <a:gd name="T102" fmla="*/ 21 w 241"/>
                <a:gd name="T103" fmla="*/ 167 h 242"/>
                <a:gd name="T104" fmla="*/ 14 w 241"/>
                <a:gd name="T105" fmla="*/ 147 h 242"/>
                <a:gd name="T106" fmla="*/ 11 w 241"/>
                <a:gd name="T107" fmla="*/ 126 h 242"/>
                <a:gd name="T108" fmla="*/ 18 w 241"/>
                <a:gd name="T109" fmla="*/ 84 h 242"/>
                <a:gd name="T110" fmla="*/ 39 w 241"/>
                <a:gd name="T111" fmla="*/ 49 h 242"/>
                <a:gd name="T112" fmla="*/ 55 w 241"/>
                <a:gd name="T113" fmla="*/ 34 h 242"/>
                <a:gd name="T114" fmla="*/ 75 w 241"/>
                <a:gd name="T115" fmla="*/ 22 h 242"/>
                <a:gd name="T116" fmla="*/ 95 w 241"/>
                <a:gd name="T117" fmla="*/ 15 h 242"/>
                <a:gd name="T118" fmla="*/ 138 w 241"/>
                <a:gd name="T119" fmla="*/ 13 h 242"/>
                <a:gd name="T120" fmla="*/ 157 w 241"/>
                <a:gd name="T121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242">
                  <a:moveTo>
                    <a:pt x="70" y="11"/>
                  </a:moveTo>
                  <a:lnTo>
                    <a:pt x="70" y="11"/>
                  </a:lnTo>
                  <a:lnTo>
                    <a:pt x="59" y="18"/>
                  </a:lnTo>
                  <a:lnTo>
                    <a:pt x="48" y="24"/>
                  </a:lnTo>
                  <a:lnTo>
                    <a:pt x="39" y="33"/>
                  </a:lnTo>
                  <a:lnTo>
                    <a:pt x="30" y="40"/>
                  </a:lnTo>
                  <a:lnTo>
                    <a:pt x="23" y="49"/>
                  </a:lnTo>
                  <a:lnTo>
                    <a:pt x="16" y="59"/>
                  </a:lnTo>
                  <a:lnTo>
                    <a:pt x="11" y="68"/>
                  </a:lnTo>
                  <a:lnTo>
                    <a:pt x="7" y="79"/>
                  </a:lnTo>
                  <a:lnTo>
                    <a:pt x="4" y="92"/>
                  </a:lnTo>
                  <a:lnTo>
                    <a:pt x="0" y="102"/>
                  </a:lnTo>
                  <a:lnTo>
                    <a:pt x="0" y="113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2" y="149"/>
                  </a:lnTo>
                  <a:lnTo>
                    <a:pt x="5" y="16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6" y="183"/>
                  </a:lnTo>
                  <a:lnTo>
                    <a:pt x="23" y="193"/>
                  </a:lnTo>
                  <a:lnTo>
                    <a:pt x="30" y="202"/>
                  </a:lnTo>
                  <a:lnTo>
                    <a:pt x="39" y="211"/>
                  </a:lnTo>
                  <a:lnTo>
                    <a:pt x="48" y="219"/>
                  </a:lnTo>
                  <a:lnTo>
                    <a:pt x="57" y="226"/>
                  </a:lnTo>
                  <a:lnTo>
                    <a:pt x="68" y="231"/>
                  </a:lnTo>
                  <a:lnTo>
                    <a:pt x="79" y="235"/>
                  </a:lnTo>
                  <a:lnTo>
                    <a:pt x="89" y="238"/>
                  </a:lnTo>
                  <a:lnTo>
                    <a:pt x="100" y="242"/>
                  </a:lnTo>
                  <a:lnTo>
                    <a:pt x="113" y="242"/>
                  </a:lnTo>
                  <a:lnTo>
                    <a:pt x="125" y="242"/>
                  </a:lnTo>
                  <a:lnTo>
                    <a:pt x="136" y="242"/>
                  </a:lnTo>
                  <a:lnTo>
                    <a:pt x="148" y="240"/>
                  </a:lnTo>
                  <a:lnTo>
                    <a:pt x="159" y="236"/>
                  </a:lnTo>
                  <a:lnTo>
                    <a:pt x="172" y="231"/>
                  </a:lnTo>
                  <a:lnTo>
                    <a:pt x="172" y="231"/>
                  </a:lnTo>
                  <a:lnTo>
                    <a:pt x="182" y="226"/>
                  </a:lnTo>
                  <a:lnTo>
                    <a:pt x="191" y="219"/>
                  </a:lnTo>
                  <a:lnTo>
                    <a:pt x="202" y="211"/>
                  </a:lnTo>
                  <a:lnTo>
                    <a:pt x="209" y="202"/>
                  </a:lnTo>
                  <a:lnTo>
                    <a:pt x="216" y="193"/>
                  </a:lnTo>
                  <a:lnTo>
                    <a:pt x="223" y="185"/>
                  </a:lnTo>
                  <a:lnTo>
                    <a:pt x="229" y="174"/>
                  </a:lnTo>
                  <a:lnTo>
                    <a:pt x="234" y="163"/>
                  </a:lnTo>
                  <a:lnTo>
                    <a:pt x="238" y="152"/>
                  </a:lnTo>
                  <a:lnTo>
                    <a:pt x="239" y="140"/>
                  </a:lnTo>
                  <a:lnTo>
                    <a:pt x="241" y="129"/>
                  </a:lnTo>
                  <a:lnTo>
                    <a:pt x="241" y="117"/>
                  </a:lnTo>
                  <a:lnTo>
                    <a:pt x="239" y="106"/>
                  </a:lnTo>
                  <a:lnTo>
                    <a:pt x="238" y="93"/>
                  </a:lnTo>
                  <a:lnTo>
                    <a:pt x="234" y="83"/>
                  </a:lnTo>
                  <a:lnTo>
                    <a:pt x="230" y="70"/>
                  </a:lnTo>
                  <a:lnTo>
                    <a:pt x="230" y="70"/>
                  </a:lnTo>
                  <a:lnTo>
                    <a:pt x="225" y="59"/>
                  </a:lnTo>
                  <a:lnTo>
                    <a:pt x="218" y="51"/>
                  </a:lnTo>
                  <a:lnTo>
                    <a:pt x="211" y="42"/>
                  </a:lnTo>
                  <a:lnTo>
                    <a:pt x="202" y="33"/>
                  </a:lnTo>
                  <a:lnTo>
                    <a:pt x="193" y="25"/>
                  </a:lnTo>
                  <a:lnTo>
                    <a:pt x="184" y="18"/>
                  </a:lnTo>
                  <a:lnTo>
                    <a:pt x="173" y="13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50" y="4"/>
                  </a:lnTo>
                  <a:lnTo>
                    <a:pt x="139" y="2"/>
                  </a:lnTo>
                  <a:lnTo>
                    <a:pt x="127" y="0"/>
                  </a:lnTo>
                  <a:lnTo>
                    <a:pt x="114" y="0"/>
                  </a:lnTo>
                  <a:lnTo>
                    <a:pt x="104" y="2"/>
                  </a:lnTo>
                  <a:lnTo>
                    <a:pt x="91" y="4"/>
                  </a:lnTo>
                  <a:lnTo>
                    <a:pt x="80" y="8"/>
                  </a:lnTo>
                  <a:lnTo>
                    <a:pt x="70" y="11"/>
                  </a:lnTo>
                  <a:lnTo>
                    <a:pt x="70" y="11"/>
                  </a:lnTo>
                  <a:close/>
                  <a:moveTo>
                    <a:pt x="157" y="18"/>
                  </a:moveTo>
                  <a:lnTo>
                    <a:pt x="157" y="18"/>
                  </a:lnTo>
                  <a:lnTo>
                    <a:pt x="177" y="29"/>
                  </a:lnTo>
                  <a:lnTo>
                    <a:pt x="195" y="42"/>
                  </a:lnTo>
                  <a:lnTo>
                    <a:pt x="209" y="58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23" y="86"/>
                  </a:lnTo>
                  <a:lnTo>
                    <a:pt x="227" y="97"/>
                  </a:lnTo>
                  <a:lnTo>
                    <a:pt x="229" y="108"/>
                  </a:lnTo>
                  <a:lnTo>
                    <a:pt x="229" y="118"/>
                  </a:lnTo>
                  <a:lnTo>
                    <a:pt x="227" y="138"/>
                  </a:lnTo>
                  <a:lnTo>
                    <a:pt x="223" y="160"/>
                  </a:lnTo>
                  <a:lnTo>
                    <a:pt x="213" y="177"/>
                  </a:lnTo>
                  <a:lnTo>
                    <a:pt x="200" y="195"/>
                  </a:lnTo>
                  <a:lnTo>
                    <a:pt x="193" y="202"/>
                  </a:lnTo>
                  <a:lnTo>
                    <a:pt x="186" y="210"/>
                  </a:lnTo>
                  <a:lnTo>
                    <a:pt x="175" y="215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55" y="224"/>
                  </a:lnTo>
                  <a:lnTo>
                    <a:pt x="145" y="227"/>
                  </a:lnTo>
                  <a:lnTo>
                    <a:pt x="134" y="229"/>
                  </a:lnTo>
                  <a:lnTo>
                    <a:pt x="123" y="231"/>
                  </a:lnTo>
                  <a:lnTo>
                    <a:pt x="104" y="229"/>
                  </a:lnTo>
                  <a:lnTo>
                    <a:pt x="82" y="224"/>
                  </a:lnTo>
                  <a:lnTo>
                    <a:pt x="64" y="215"/>
                  </a:lnTo>
                  <a:lnTo>
                    <a:pt x="46" y="202"/>
                  </a:lnTo>
                  <a:lnTo>
                    <a:pt x="39" y="195"/>
                  </a:lnTo>
                  <a:lnTo>
                    <a:pt x="32" y="186"/>
                  </a:lnTo>
                  <a:lnTo>
                    <a:pt x="27" y="177"/>
                  </a:lnTo>
                  <a:lnTo>
                    <a:pt x="21" y="167"/>
                  </a:lnTo>
                  <a:lnTo>
                    <a:pt x="21" y="167"/>
                  </a:lnTo>
                  <a:lnTo>
                    <a:pt x="16" y="158"/>
                  </a:lnTo>
                  <a:lnTo>
                    <a:pt x="14" y="147"/>
                  </a:lnTo>
                  <a:lnTo>
                    <a:pt x="13" y="136"/>
                  </a:lnTo>
                  <a:lnTo>
                    <a:pt x="11" y="126"/>
                  </a:lnTo>
                  <a:lnTo>
                    <a:pt x="13" y="104"/>
                  </a:lnTo>
                  <a:lnTo>
                    <a:pt x="18" y="84"/>
                  </a:lnTo>
                  <a:lnTo>
                    <a:pt x="27" y="65"/>
                  </a:lnTo>
                  <a:lnTo>
                    <a:pt x="39" y="49"/>
                  </a:lnTo>
                  <a:lnTo>
                    <a:pt x="46" y="40"/>
                  </a:lnTo>
                  <a:lnTo>
                    <a:pt x="55" y="34"/>
                  </a:lnTo>
                  <a:lnTo>
                    <a:pt x="64" y="27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95" y="15"/>
                  </a:lnTo>
                  <a:lnTo>
                    <a:pt x="116" y="13"/>
                  </a:lnTo>
                  <a:lnTo>
                    <a:pt x="138" y="13"/>
                  </a:lnTo>
                  <a:lnTo>
                    <a:pt x="157" y="18"/>
                  </a:lnTo>
                  <a:lnTo>
                    <a:pt x="157" y="1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240"/>
            <p:cNvSpPr>
              <a:spLocks noEditPoints="1"/>
            </p:cNvSpPr>
            <p:nvPr/>
          </p:nvSpPr>
          <p:spPr bwMode="auto">
            <a:xfrm>
              <a:off x="10104172" y="2818174"/>
              <a:ext cx="123600" cy="123600"/>
            </a:xfrm>
            <a:custGeom>
              <a:avLst/>
              <a:gdLst>
                <a:gd name="T0" fmla="*/ 3 w 82"/>
                <a:gd name="T1" fmla="*/ 57 h 82"/>
                <a:gd name="T2" fmla="*/ 3 w 82"/>
                <a:gd name="T3" fmla="*/ 57 h 82"/>
                <a:gd name="T4" fmla="*/ 9 w 82"/>
                <a:gd name="T5" fmla="*/ 64 h 82"/>
                <a:gd name="T6" fmla="*/ 14 w 82"/>
                <a:gd name="T7" fmla="*/ 71 h 82"/>
                <a:gd name="T8" fmla="*/ 19 w 82"/>
                <a:gd name="T9" fmla="*/ 75 h 82"/>
                <a:gd name="T10" fmla="*/ 26 w 82"/>
                <a:gd name="T11" fmla="*/ 79 h 82"/>
                <a:gd name="T12" fmla="*/ 35 w 82"/>
                <a:gd name="T13" fmla="*/ 80 h 82"/>
                <a:gd name="T14" fmla="*/ 42 w 82"/>
                <a:gd name="T15" fmla="*/ 82 h 82"/>
                <a:gd name="T16" fmla="*/ 50 w 82"/>
                <a:gd name="T17" fmla="*/ 80 h 82"/>
                <a:gd name="T18" fmla="*/ 59 w 82"/>
                <a:gd name="T19" fmla="*/ 77 h 82"/>
                <a:gd name="T20" fmla="*/ 59 w 82"/>
                <a:gd name="T21" fmla="*/ 77 h 82"/>
                <a:gd name="T22" fmla="*/ 66 w 82"/>
                <a:gd name="T23" fmla="*/ 73 h 82"/>
                <a:gd name="T24" fmla="*/ 71 w 82"/>
                <a:gd name="T25" fmla="*/ 68 h 82"/>
                <a:gd name="T26" fmla="*/ 76 w 82"/>
                <a:gd name="T27" fmla="*/ 62 h 82"/>
                <a:gd name="T28" fmla="*/ 80 w 82"/>
                <a:gd name="T29" fmla="*/ 55 h 82"/>
                <a:gd name="T30" fmla="*/ 82 w 82"/>
                <a:gd name="T31" fmla="*/ 46 h 82"/>
                <a:gd name="T32" fmla="*/ 82 w 82"/>
                <a:gd name="T33" fmla="*/ 39 h 82"/>
                <a:gd name="T34" fmla="*/ 82 w 82"/>
                <a:gd name="T35" fmla="*/ 30 h 82"/>
                <a:gd name="T36" fmla="*/ 78 w 82"/>
                <a:gd name="T37" fmla="*/ 23 h 82"/>
                <a:gd name="T38" fmla="*/ 78 w 82"/>
                <a:gd name="T39" fmla="*/ 23 h 82"/>
                <a:gd name="T40" fmla="*/ 75 w 82"/>
                <a:gd name="T41" fmla="*/ 16 h 82"/>
                <a:gd name="T42" fmla="*/ 69 w 82"/>
                <a:gd name="T43" fmla="*/ 11 h 82"/>
                <a:gd name="T44" fmla="*/ 62 w 82"/>
                <a:gd name="T45" fmla="*/ 5 h 82"/>
                <a:gd name="T46" fmla="*/ 55 w 82"/>
                <a:gd name="T47" fmla="*/ 2 h 82"/>
                <a:gd name="T48" fmla="*/ 48 w 82"/>
                <a:gd name="T49" fmla="*/ 0 h 82"/>
                <a:gd name="T50" fmla="*/ 39 w 82"/>
                <a:gd name="T51" fmla="*/ 0 h 82"/>
                <a:gd name="T52" fmla="*/ 32 w 82"/>
                <a:gd name="T53" fmla="*/ 0 h 82"/>
                <a:gd name="T54" fmla="*/ 25 w 82"/>
                <a:gd name="T55" fmla="*/ 3 h 82"/>
                <a:gd name="T56" fmla="*/ 25 w 82"/>
                <a:gd name="T57" fmla="*/ 3 h 82"/>
                <a:gd name="T58" fmla="*/ 17 w 82"/>
                <a:gd name="T59" fmla="*/ 7 h 82"/>
                <a:gd name="T60" fmla="*/ 10 w 82"/>
                <a:gd name="T61" fmla="*/ 12 h 82"/>
                <a:gd name="T62" fmla="*/ 7 w 82"/>
                <a:gd name="T63" fmla="*/ 20 h 82"/>
                <a:gd name="T64" fmla="*/ 3 w 82"/>
                <a:gd name="T65" fmla="*/ 27 h 82"/>
                <a:gd name="T66" fmla="*/ 1 w 82"/>
                <a:gd name="T67" fmla="*/ 34 h 82"/>
                <a:gd name="T68" fmla="*/ 0 w 82"/>
                <a:gd name="T69" fmla="*/ 43 h 82"/>
                <a:gd name="T70" fmla="*/ 1 w 82"/>
                <a:gd name="T71" fmla="*/ 50 h 82"/>
                <a:gd name="T72" fmla="*/ 3 w 82"/>
                <a:gd name="T73" fmla="*/ 57 h 82"/>
                <a:gd name="T74" fmla="*/ 3 w 82"/>
                <a:gd name="T75" fmla="*/ 57 h 82"/>
                <a:gd name="T76" fmla="*/ 34 w 82"/>
                <a:gd name="T77" fmla="*/ 23 h 82"/>
                <a:gd name="T78" fmla="*/ 34 w 82"/>
                <a:gd name="T79" fmla="*/ 23 h 82"/>
                <a:gd name="T80" fmla="*/ 41 w 82"/>
                <a:gd name="T81" fmla="*/ 21 h 82"/>
                <a:gd name="T82" fmla="*/ 48 w 82"/>
                <a:gd name="T83" fmla="*/ 23 h 82"/>
                <a:gd name="T84" fmla="*/ 53 w 82"/>
                <a:gd name="T85" fmla="*/ 27 h 82"/>
                <a:gd name="T86" fmla="*/ 59 w 82"/>
                <a:gd name="T87" fmla="*/ 32 h 82"/>
                <a:gd name="T88" fmla="*/ 59 w 82"/>
                <a:gd name="T89" fmla="*/ 32 h 82"/>
                <a:gd name="T90" fmla="*/ 60 w 82"/>
                <a:gd name="T91" fmla="*/ 39 h 82"/>
                <a:gd name="T92" fmla="*/ 59 w 82"/>
                <a:gd name="T93" fmla="*/ 46 h 82"/>
                <a:gd name="T94" fmla="*/ 55 w 82"/>
                <a:gd name="T95" fmla="*/ 54 h 82"/>
                <a:gd name="T96" fmla="*/ 50 w 82"/>
                <a:gd name="T97" fmla="*/ 57 h 82"/>
                <a:gd name="T98" fmla="*/ 50 w 82"/>
                <a:gd name="T99" fmla="*/ 57 h 82"/>
                <a:gd name="T100" fmla="*/ 42 w 82"/>
                <a:gd name="T101" fmla="*/ 59 h 82"/>
                <a:gd name="T102" fmla="*/ 35 w 82"/>
                <a:gd name="T103" fmla="*/ 57 h 82"/>
                <a:gd name="T104" fmla="*/ 28 w 82"/>
                <a:gd name="T105" fmla="*/ 54 h 82"/>
                <a:gd name="T106" fmla="*/ 25 w 82"/>
                <a:gd name="T107" fmla="*/ 48 h 82"/>
                <a:gd name="T108" fmla="*/ 25 w 82"/>
                <a:gd name="T109" fmla="*/ 48 h 82"/>
                <a:gd name="T110" fmla="*/ 23 w 82"/>
                <a:gd name="T111" fmla="*/ 41 h 82"/>
                <a:gd name="T112" fmla="*/ 25 w 82"/>
                <a:gd name="T113" fmla="*/ 34 h 82"/>
                <a:gd name="T114" fmla="*/ 28 w 82"/>
                <a:gd name="T115" fmla="*/ 28 h 82"/>
                <a:gd name="T116" fmla="*/ 34 w 82"/>
                <a:gd name="T117" fmla="*/ 23 h 82"/>
                <a:gd name="T118" fmla="*/ 34 w 82"/>
                <a:gd name="T11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2">
                  <a:moveTo>
                    <a:pt x="3" y="57"/>
                  </a:moveTo>
                  <a:lnTo>
                    <a:pt x="3" y="57"/>
                  </a:lnTo>
                  <a:lnTo>
                    <a:pt x="9" y="64"/>
                  </a:lnTo>
                  <a:lnTo>
                    <a:pt x="14" y="71"/>
                  </a:lnTo>
                  <a:lnTo>
                    <a:pt x="19" y="75"/>
                  </a:lnTo>
                  <a:lnTo>
                    <a:pt x="26" y="79"/>
                  </a:lnTo>
                  <a:lnTo>
                    <a:pt x="35" y="80"/>
                  </a:lnTo>
                  <a:lnTo>
                    <a:pt x="42" y="82"/>
                  </a:lnTo>
                  <a:lnTo>
                    <a:pt x="50" y="80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6" y="73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80" y="55"/>
                  </a:lnTo>
                  <a:lnTo>
                    <a:pt x="82" y="46"/>
                  </a:lnTo>
                  <a:lnTo>
                    <a:pt x="82" y="39"/>
                  </a:lnTo>
                  <a:lnTo>
                    <a:pt x="82" y="30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75" y="16"/>
                  </a:lnTo>
                  <a:lnTo>
                    <a:pt x="69" y="11"/>
                  </a:lnTo>
                  <a:lnTo>
                    <a:pt x="62" y="5"/>
                  </a:lnTo>
                  <a:lnTo>
                    <a:pt x="55" y="2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17" y="7"/>
                  </a:lnTo>
                  <a:lnTo>
                    <a:pt x="10" y="12"/>
                  </a:lnTo>
                  <a:lnTo>
                    <a:pt x="7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3"/>
                  </a:lnTo>
                  <a:lnTo>
                    <a:pt x="1" y="50"/>
                  </a:lnTo>
                  <a:lnTo>
                    <a:pt x="3" y="57"/>
                  </a:lnTo>
                  <a:lnTo>
                    <a:pt x="3" y="57"/>
                  </a:lnTo>
                  <a:close/>
                  <a:moveTo>
                    <a:pt x="34" y="23"/>
                  </a:moveTo>
                  <a:lnTo>
                    <a:pt x="34" y="23"/>
                  </a:lnTo>
                  <a:lnTo>
                    <a:pt x="41" y="21"/>
                  </a:lnTo>
                  <a:lnTo>
                    <a:pt x="48" y="23"/>
                  </a:lnTo>
                  <a:lnTo>
                    <a:pt x="53" y="27"/>
                  </a:lnTo>
                  <a:lnTo>
                    <a:pt x="59" y="32"/>
                  </a:lnTo>
                  <a:lnTo>
                    <a:pt x="59" y="32"/>
                  </a:lnTo>
                  <a:lnTo>
                    <a:pt x="60" y="39"/>
                  </a:lnTo>
                  <a:lnTo>
                    <a:pt x="59" y="46"/>
                  </a:lnTo>
                  <a:lnTo>
                    <a:pt x="55" y="54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42" y="59"/>
                  </a:lnTo>
                  <a:lnTo>
                    <a:pt x="35" y="57"/>
                  </a:lnTo>
                  <a:lnTo>
                    <a:pt x="28" y="54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3" y="41"/>
                  </a:lnTo>
                  <a:lnTo>
                    <a:pt x="25" y="34"/>
                  </a:lnTo>
                  <a:lnTo>
                    <a:pt x="28" y="28"/>
                  </a:lnTo>
                  <a:lnTo>
                    <a:pt x="34" y="23"/>
                  </a:lnTo>
                  <a:lnTo>
                    <a:pt x="34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241"/>
            <p:cNvSpPr>
              <a:spLocks/>
            </p:cNvSpPr>
            <p:nvPr/>
          </p:nvSpPr>
          <p:spPr bwMode="auto">
            <a:xfrm>
              <a:off x="10049909" y="2748838"/>
              <a:ext cx="72351" cy="57278"/>
            </a:xfrm>
            <a:custGeom>
              <a:avLst/>
              <a:gdLst>
                <a:gd name="T0" fmla="*/ 43 w 46"/>
                <a:gd name="T1" fmla="*/ 0 h 40"/>
                <a:gd name="T2" fmla="*/ 43 w 46"/>
                <a:gd name="T3" fmla="*/ 0 h 40"/>
                <a:gd name="T4" fmla="*/ 37 w 46"/>
                <a:gd name="T5" fmla="*/ 2 h 40"/>
                <a:gd name="T6" fmla="*/ 37 w 46"/>
                <a:gd name="T7" fmla="*/ 2 h 40"/>
                <a:gd name="T8" fmla="*/ 27 w 46"/>
                <a:gd name="T9" fmla="*/ 9 h 40"/>
                <a:gd name="T10" fmla="*/ 18 w 46"/>
                <a:gd name="T11" fmla="*/ 17 h 40"/>
                <a:gd name="T12" fmla="*/ 9 w 46"/>
                <a:gd name="T13" fmla="*/ 25 h 40"/>
                <a:gd name="T14" fmla="*/ 0 w 46"/>
                <a:gd name="T15" fmla="*/ 34 h 40"/>
                <a:gd name="T16" fmla="*/ 0 w 46"/>
                <a:gd name="T17" fmla="*/ 34 h 40"/>
                <a:gd name="T18" fmla="*/ 0 w 46"/>
                <a:gd name="T19" fmla="*/ 38 h 40"/>
                <a:gd name="T20" fmla="*/ 0 w 46"/>
                <a:gd name="T21" fmla="*/ 38 h 40"/>
                <a:gd name="T22" fmla="*/ 2 w 46"/>
                <a:gd name="T23" fmla="*/ 40 h 40"/>
                <a:gd name="T24" fmla="*/ 3 w 46"/>
                <a:gd name="T25" fmla="*/ 40 h 40"/>
                <a:gd name="T26" fmla="*/ 3 w 46"/>
                <a:gd name="T27" fmla="*/ 40 h 40"/>
                <a:gd name="T28" fmla="*/ 5 w 46"/>
                <a:gd name="T29" fmla="*/ 40 h 40"/>
                <a:gd name="T30" fmla="*/ 7 w 46"/>
                <a:gd name="T31" fmla="*/ 40 h 40"/>
                <a:gd name="T32" fmla="*/ 7 w 46"/>
                <a:gd name="T33" fmla="*/ 40 h 40"/>
                <a:gd name="T34" fmla="*/ 14 w 46"/>
                <a:gd name="T35" fmla="*/ 31 h 40"/>
                <a:gd name="T36" fmla="*/ 23 w 46"/>
                <a:gd name="T37" fmla="*/ 22 h 40"/>
                <a:gd name="T38" fmla="*/ 32 w 46"/>
                <a:gd name="T39" fmla="*/ 15 h 40"/>
                <a:gd name="T40" fmla="*/ 41 w 46"/>
                <a:gd name="T41" fmla="*/ 9 h 40"/>
                <a:gd name="T42" fmla="*/ 41 w 46"/>
                <a:gd name="T43" fmla="*/ 9 h 40"/>
                <a:gd name="T44" fmla="*/ 46 w 46"/>
                <a:gd name="T45" fmla="*/ 8 h 40"/>
                <a:gd name="T46" fmla="*/ 46 w 46"/>
                <a:gd name="T47" fmla="*/ 8 h 40"/>
                <a:gd name="T48" fmla="*/ 46 w 46"/>
                <a:gd name="T49" fmla="*/ 6 h 40"/>
                <a:gd name="T50" fmla="*/ 46 w 46"/>
                <a:gd name="T51" fmla="*/ 6 h 40"/>
                <a:gd name="T52" fmla="*/ 46 w 46"/>
                <a:gd name="T53" fmla="*/ 4 h 40"/>
                <a:gd name="T54" fmla="*/ 46 w 46"/>
                <a:gd name="T55" fmla="*/ 2 h 40"/>
                <a:gd name="T56" fmla="*/ 46 w 46"/>
                <a:gd name="T57" fmla="*/ 2 h 40"/>
                <a:gd name="T58" fmla="*/ 45 w 46"/>
                <a:gd name="T59" fmla="*/ 0 h 40"/>
                <a:gd name="T60" fmla="*/ 45 w 46"/>
                <a:gd name="T61" fmla="*/ 0 h 40"/>
                <a:gd name="T62" fmla="*/ 43 w 46"/>
                <a:gd name="T63" fmla="*/ 0 h 40"/>
                <a:gd name="T64" fmla="*/ 43 w 46"/>
                <a:gd name="T6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0">
                  <a:moveTo>
                    <a:pt x="43" y="0"/>
                  </a:moveTo>
                  <a:lnTo>
                    <a:pt x="43" y="0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27" y="9"/>
                  </a:lnTo>
                  <a:lnTo>
                    <a:pt x="18" y="17"/>
                  </a:lnTo>
                  <a:lnTo>
                    <a:pt x="9" y="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4" y="31"/>
                  </a:lnTo>
                  <a:lnTo>
                    <a:pt x="23" y="22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242"/>
            <p:cNvSpPr>
              <a:spLocks/>
            </p:cNvSpPr>
            <p:nvPr/>
          </p:nvSpPr>
          <p:spPr bwMode="auto">
            <a:xfrm>
              <a:off x="10212698" y="2950815"/>
              <a:ext cx="69336" cy="57278"/>
            </a:xfrm>
            <a:custGeom>
              <a:avLst/>
              <a:gdLst>
                <a:gd name="T0" fmla="*/ 39 w 47"/>
                <a:gd name="T1" fmla="*/ 2 h 40"/>
                <a:gd name="T2" fmla="*/ 39 w 47"/>
                <a:gd name="T3" fmla="*/ 2 h 40"/>
                <a:gd name="T4" fmla="*/ 32 w 47"/>
                <a:gd name="T5" fmla="*/ 11 h 40"/>
                <a:gd name="T6" fmla="*/ 25 w 47"/>
                <a:gd name="T7" fmla="*/ 18 h 40"/>
                <a:gd name="T8" fmla="*/ 16 w 47"/>
                <a:gd name="T9" fmla="*/ 25 h 40"/>
                <a:gd name="T10" fmla="*/ 5 w 47"/>
                <a:gd name="T11" fmla="*/ 31 h 40"/>
                <a:gd name="T12" fmla="*/ 5 w 47"/>
                <a:gd name="T13" fmla="*/ 31 h 40"/>
                <a:gd name="T14" fmla="*/ 2 w 47"/>
                <a:gd name="T15" fmla="*/ 33 h 40"/>
                <a:gd name="T16" fmla="*/ 2 w 47"/>
                <a:gd name="T17" fmla="*/ 33 h 40"/>
                <a:gd name="T18" fmla="*/ 0 w 47"/>
                <a:gd name="T19" fmla="*/ 36 h 40"/>
                <a:gd name="T20" fmla="*/ 0 w 47"/>
                <a:gd name="T21" fmla="*/ 36 h 40"/>
                <a:gd name="T22" fmla="*/ 0 w 47"/>
                <a:gd name="T23" fmla="*/ 36 h 40"/>
                <a:gd name="T24" fmla="*/ 0 w 47"/>
                <a:gd name="T25" fmla="*/ 38 h 40"/>
                <a:gd name="T26" fmla="*/ 0 w 47"/>
                <a:gd name="T27" fmla="*/ 38 h 40"/>
                <a:gd name="T28" fmla="*/ 2 w 47"/>
                <a:gd name="T29" fmla="*/ 40 h 40"/>
                <a:gd name="T30" fmla="*/ 2 w 47"/>
                <a:gd name="T31" fmla="*/ 40 h 40"/>
                <a:gd name="T32" fmla="*/ 4 w 47"/>
                <a:gd name="T33" fmla="*/ 40 h 40"/>
                <a:gd name="T34" fmla="*/ 9 w 47"/>
                <a:gd name="T35" fmla="*/ 38 h 40"/>
                <a:gd name="T36" fmla="*/ 9 w 47"/>
                <a:gd name="T37" fmla="*/ 38 h 40"/>
                <a:gd name="T38" fmla="*/ 20 w 47"/>
                <a:gd name="T39" fmla="*/ 33 h 40"/>
                <a:gd name="T40" fmla="*/ 30 w 47"/>
                <a:gd name="T41" fmla="*/ 25 h 40"/>
                <a:gd name="T42" fmla="*/ 39 w 47"/>
                <a:gd name="T43" fmla="*/ 17 h 40"/>
                <a:gd name="T44" fmla="*/ 47 w 47"/>
                <a:gd name="T45" fmla="*/ 6 h 40"/>
                <a:gd name="T46" fmla="*/ 47 w 47"/>
                <a:gd name="T47" fmla="*/ 6 h 40"/>
                <a:gd name="T48" fmla="*/ 47 w 47"/>
                <a:gd name="T49" fmla="*/ 4 h 40"/>
                <a:gd name="T50" fmla="*/ 47 w 47"/>
                <a:gd name="T51" fmla="*/ 4 h 40"/>
                <a:gd name="T52" fmla="*/ 45 w 47"/>
                <a:gd name="T53" fmla="*/ 2 h 40"/>
                <a:gd name="T54" fmla="*/ 45 w 47"/>
                <a:gd name="T55" fmla="*/ 0 h 40"/>
                <a:gd name="T56" fmla="*/ 45 w 47"/>
                <a:gd name="T57" fmla="*/ 0 h 40"/>
                <a:gd name="T58" fmla="*/ 41 w 47"/>
                <a:gd name="T59" fmla="*/ 0 h 40"/>
                <a:gd name="T60" fmla="*/ 39 w 47"/>
                <a:gd name="T61" fmla="*/ 2 h 40"/>
                <a:gd name="T62" fmla="*/ 39 w 47"/>
                <a:gd name="T6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40">
                  <a:moveTo>
                    <a:pt x="39" y="2"/>
                  </a:moveTo>
                  <a:lnTo>
                    <a:pt x="39" y="2"/>
                  </a:lnTo>
                  <a:lnTo>
                    <a:pt x="32" y="11"/>
                  </a:lnTo>
                  <a:lnTo>
                    <a:pt x="25" y="18"/>
                  </a:lnTo>
                  <a:lnTo>
                    <a:pt x="16" y="25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4" y="40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20" y="33"/>
                  </a:lnTo>
                  <a:lnTo>
                    <a:pt x="30" y="25"/>
                  </a:lnTo>
                  <a:lnTo>
                    <a:pt x="39" y="17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243"/>
            <p:cNvSpPr>
              <a:spLocks/>
            </p:cNvSpPr>
            <p:nvPr/>
          </p:nvSpPr>
          <p:spPr bwMode="auto">
            <a:xfrm>
              <a:off x="10203652" y="2938757"/>
              <a:ext cx="60292" cy="48233"/>
            </a:xfrm>
            <a:custGeom>
              <a:avLst/>
              <a:gdLst>
                <a:gd name="T0" fmla="*/ 32 w 39"/>
                <a:gd name="T1" fmla="*/ 0 h 32"/>
                <a:gd name="T2" fmla="*/ 32 w 39"/>
                <a:gd name="T3" fmla="*/ 0 h 32"/>
                <a:gd name="T4" fmla="*/ 27 w 39"/>
                <a:gd name="T5" fmla="*/ 7 h 32"/>
                <a:gd name="T6" fmla="*/ 19 w 39"/>
                <a:gd name="T7" fmla="*/ 15 h 32"/>
                <a:gd name="T8" fmla="*/ 12 w 39"/>
                <a:gd name="T9" fmla="*/ 20 h 32"/>
                <a:gd name="T10" fmla="*/ 5 w 39"/>
                <a:gd name="T11" fmla="*/ 25 h 32"/>
                <a:gd name="T12" fmla="*/ 5 w 39"/>
                <a:gd name="T13" fmla="*/ 25 h 32"/>
                <a:gd name="T14" fmla="*/ 5 w 39"/>
                <a:gd name="T15" fmla="*/ 24 h 32"/>
                <a:gd name="T16" fmla="*/ 1 w 39"/>
                <a:gd name="T17" fmla="*/ 25 h 32"/>
                <a:gd name="T18" fmla="*/ 1 w 39"/>
                <a:gd name="T19" fmla="*/ 25 h 32"/>
                <a:gd name="T20" fmla="*/ 0 w 39"/>
                <a:gd name="T21" fmla="*/ 27 h 32"/>
                <a:gd name="T22" fmla="*/ 0 w 39"/>
                <a:gd name="T23" fmla="*/ 27 h 32"/>
                <a:gd name="T24" fmla="*/ 0 w 39"/>
                <a:gd name="T25" fmla="*/ 29 h 32"/>
                <a:gd name="T26" fmla="*/ 0 w 39"/>
                <a:gd name="T27" fmla="*/ 31 h 32"/>
                <a:gd name="T28" fmla="*/ 0 w 39"/>
                <a:gd name="T29" fmla="*/ 31 h 32"/>
                <a:gd name="T30" fmla="*/ 1 w 39"/>
                <a:gd name="T31" fmla="*/ 32 h 32"/>
                <a:gd name="T32" fmla="*/ 1 w 39"/>
                <a:gd name="T33" fmla="*/ 32 h 32"/>
                <a:gd name="T34" fmla="*/ 5 w 39"/>
                <a:gd name="T35" fmla="*/ 32 h 32"/>
                <a:gd name="T36" fmla="*/ 9 w 39"/>
                <a:gd name="T37" fmla="*/ 31 h 32"/>
                <a:gd name="T38" fmla="*/ 9 w 39"/>
                <a:gd name="T39" fmla="*/ 31 h 32"/>
                <a:gd name="T40" fmla="*/ 16 w 39"/>
                <a:gd name="T41" fmla="*/ 27 h 32"/>
                <a:gd name="T42" fmla="*/ 25 w 39"/>
                <a:gd name="T43" fmla="*/ 20 h 32"/>
                <a:gd name="T44" fmla="*/ 32 w 39"/>
                <a:gd name="T45" fmla="*/ 13 h 32"/>
                <a:gd name="T46" fmla="*/ 39 w 39"/>
                <a:gd name="T47" fmla="*/ 6 h 32"/>
                <a:gd name="T48" fmla="*/ 39 w 39"/>
                <a:gd name="T49" fmla="*/ 6 h 32"/>
                <a:gd name="T50" fmla="*/ 39 w 39"/>
                <a:gd name="T51" fmla="*/ 2 h 32"/>
                <a:gd name="T52" fmla="*/ 39 w 39"/>
                <a:gd name="T53" fmla="*/ 2 h 32"/>
                <a:gd name="T54" fmla="*/ 37 w 39"/>
                <a:gd name="T55" fmla="*/ 0 h 32"/>
                <a:gd name="T56" fmla="*/ 37 w 39"/>
                <a:gd name="T57" fmla="*/ 0 h 32"/>
                <a:gd name="T58" fmla="*/ 37 w 39"/>
                <a:gd name="T59" fmla="*/ 0 h 32"/>
                <a:gd name="T60" fmla="*/ 35 w 39"/>
                <a:gd name="T61" fmla="*/ 0 h 32"/>
                <a:gd name="T62" fmla="*/ 32 w 39"/>
                <a:gd name="T63" fmla="*/ 0 h 32"/>
                <a:gd name="T64" fmla="*/ 32 w 39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" h="32">
                  <a:moveTo>
                    <a:pt x="32" y="0"/>
                  </a:moveTo>
                  <a:lnTo>
                    <a:pt x="32" y="0"/>
                  </a:lnTo>
                  <a:lnTo>
                    <a:pt x="27" y="7"/>
                  </a:lnTo>
                  <a:lnTo>
                    <a:pt x="19" y="15"/>
                  </a:lnTo>
                  <a:lnTo>
                    <a:pt x="12" y="20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5" y="32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6" y="27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9" y="6"/>
                  </a:lnTo>
                  <a:lnTo>
                    <a:pt x="39" y="6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10071011" y="2769940"/>
              <a:ext cx="57279" cy="51249"/>
            </a:xfrm>
            <a:custGeom>
              <a:avLst/>
              <a:gdLst>
                <a:gd name="T0" fmla="*/ 36 w 40"/>
                <a:gd name="T1" fmla="*/ 0 h 34"/>
                <a:gd name="T2" fmla="*/ 34 w 40"/>
                <a:gd name="T3" fmla="*/ 2 h 34"/>
                <a:gd name="T4" fmla="*/ 31 w 40"/>
                <a:gd name="T5" fmla="*/ 2 h 34"/>
                <a:gd name="T6" fmla="*/ 31 w 40"/>
                <a:gd name="T7" fmla="*/ 2 h 34"/>
                <a:gd name="T8" fmla="*/ 33 w 40"/>
                <a:gd name="T9" fmla="*/ 2 h 34"/>
                <a:gd name="T10" fmla="*/ 33 w 40"/>
                <a:gd name="T11" fmla="*/ 2 h 34"/>
                <a:gd name="T12" fmla="*/ 24 w 40"/>
                <a:gd name="T13" fmla="*/ 7 h 34"/>
                <a:gd name="T14" fmla="*/ 15 w 40"/>
                <a:gd name="T15" fmla="*/ 12 h 34"/>
                <a:gd name="T16" fmla="*/ 8 w 40"/>
                <a:gd name="T17" fmla="*/ 19 h 34"/>
                <a:gd name="T18" fmla="*/ 2 w 40"/>
                <a:gd name="T19" fmla="*/ 28 h 34"/>
                <a:gd name="T20" fmla="*/ 2 w 40"/>
                <a:gd name="T21" fmla="*/ 28 h 34"/>
                <a:gd name="T22" fmla="*/ 0 w 40"/>
                <a:gd name="T23" fmla="*/ 30 h 34"/>
                <a:gd name="T24" fmla="*/ 0 w 40"/>
                <a:gd name="T25" fmla="*/ 30 h 34"/>
                <a:gd name="T26" fmla="*/ 2 w 40"/>
                <a:gd name="T27" fmla="*/ 32 h 34"/>
                <a:gd name="T28" fmla="*/ 4 w 40"/>
                <a:gd name="T29" fmla="*/ 34 h 34"/>
                <a:gd name="T30" fmla="*/ 4 w 40"/>
                <a:gd name="T31" fmla="*/ 34 h 34"/>
                <a:gd name="T32" fmla="*/ 6 w 40"/>
                <a:gd name="T33" fmla="*/ 34 h 34"/>
                <a:gd name="T34" fmla="*/ 8 w 40"/>
                <a:gd name="T35" fmla="*/ 32 h 34"/>
                <a:gd name="T36" fmla="*/ 8 w 40"/>
                <a:gd name="T37" fmla="*/ 32 h 34"/>
                <a:gd name="T38" fmla="*/ 13 w 40"/>
                <a:gd name="T39" fmla="*/ 25 h 34"/>
                <a:gd name="T40" fmla="*/ 20 w 40"/>
                <a:gd name="T41" fmla="*/ 18 h 34"/>
                <a:gd name="T42" fmla="*/ 27 w 40"/>
                <a:gd name="T43" fmla="*/ 12 h 34"/>
                <a:gd name="T44" fmla="*/ 36 w 40"/>
                <a:gd name="T45" fmla="*/ 9 h 34"/>
                <a:gd name="T46" fmla="*/ 36 w 40"/>
                <a:gd name="T47" fmla="*/ 9 h 34"/>
                <a:gd name="T48" fmla="*/ 38 w 40"/>
                <a:gd name="T49" fmla="*/ 7 h 34"/>
                <a:gd name="T50" fmla="*/ 38 w 40"/>
                <a:gd name="T51" fmla="*/ 7 h 34"/>
                <a:gd name="T52" fmla="*/ 40 w 40"/>
                <a:gd name="T53" fmla="*/ 7 h 34"/>
                <a:gd name="T54" fmla="*/ 40 w 40"/>
                <a:gd name="T55" fmla="*/ 5 h 34"/>
                <a:gd name="T56" fmla="*/ 40 w 40"/>
                <a:gd name="T57" fmla="*/ 5 h 34"/>
                <a:gd name="T58" fmla="*/ 40 w 40"/>
                <a:gd name="T59" fmla="*/ 3 h 34"/>
                <a:gd name="T60" fmla="*/ 40 w 40"/>
                <a:gd name="T61" fmla="*/ 2 h 34"/>
                <a:gd name="T62" fmla="*/ 40 w 40"/>
                <a:gd name="T63" fmla="*/ 2 h 34"/>
                <a:gd name="T64" fmla="*/ 38 w 40"/>
                <a:gd name="T65" fmla="*/ 0 h 34"/>
                <a:gd name="T66" fmla="*/ 38 w 40"/>
                <a:gd name="T67" fmla="*/ 0 h 34"/>
                <a:gd name="T68" fmla="*/ 36 w 40"/>
                <a:gd name="T69" fmla="*/ 0 h 34"/>
                <a:gd name="T70" fmla="*/ 36 w 40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34">
                  <a:moveTo>
                    <a:pt x="36" y="0"/>
                  </a:moveTo>
                  <a:lnTo>
                    <a:pt x="34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4" y="7"/>
                  </a:lnTo>
                  <a:lnTo>
                    <a:pt x="15" y="12"/>
                  </a:lnTo>
                  <a:lnTo>
                    <a:pt x="8" y="1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18"/>
                  </a:lnTo>
                  <a:lnTo>
                    <a:pt x="27" y="12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45"/>
            <p:cNvSpPr>
              <a:spLocks/>
            </p:cNvSpPr>
            <p:nvPr/>
          </p:nvSpPr>
          <p:spPr bwMode="auto">
            <a:xfrm>
              <a:off x="10197624" y="2926699"/>
              <a:ext cx="48233" cy="39190"/>
            </a:xfrm>
            <a:custGeom>
              <a:avLst/>
              <a:gdLst>
                <a:gd name="T0" fmla="*/ 25 w 33"/>
                <a:gd name="T1" fmla="*/ 2 h 27"/>
                <a:gd name="T2" fmla="*/ 25 w 33"/>
                <a:gd name="T3" fmla="*/ 2 h 27"/>
                <a:gd name="T4" fmla="*/ 16 w 33"/>
                <a:gd name="T5" fmla="*/ 13 h 27"/>
                <a:gd name="T6" fmla="*/ 4 w 33"/>
                <a:gd name="T7" fmla="*/ 20 h 27"/>
                <a:gd name="T8" fmla="*/ 2 w 33"/>
                <a:gd name="T9" fmla="*/ 20 h 27"/>
                <a:gd name="T10" fmla="*/ 2 w 33"/>
                <a:gd name="T11" fmla="*/ 20 h 27"/>
                <a:gd name="T12" fmla="*/ 0 w 33"/>
                <a:gd name="T13" fmla="*/ 22 h 27"/>
                <a:gd name="T14" fmla="*/ 0 w 33"/>
                <a:gd name="T15" fmla="*/ 24 h 27"/>
                <a:gd name="T16" fmla="*/ 2 w 33"/>
                <a:gd name="T17" fmla="*/ 25 h 27"/>
                <a:gd name="T18" fmla="*/ 2 w 33"/>
                <a:gd name="T19" fmla="*/ 25 h 27"/>
                <a:gd name="T20" fmla="*/ 2 w 33"/>
                <a:gd name="T21" fmla="*/ 27 h 27"/>
                <a:gd name="T22" fmla="*/ 2 w 33"/>
                <a:gd name="T23" fmla="*/ 27 h 27"/>
                <a:gd name="T24" fmla="*/ 6 w 33"/>
                <a:gd name="T25" fmla="*/ 27 h 27"/>
                <a:gd name="T26" fmla="*/ 7 w 33"/>
                <a:gd name="T27" fmla="*/ 27 h 27"/>
                <a:gd name="T28" fmla="*/ 7 w 33"/>
                <a:gd name="T29" fmla="*/ 27 h 27"/>
                <a:gd name="T30" fmla="*/ 15 w 33"/>
                <a:gd name="T31" fmla="*/ 24 h 27"/>
                <a:gd name="T32" fmla="*/ 22 w 33"/>
                <a:gd name="T33" fmla="*/ 18 h 27"/>
                <a:gd name="T34" fmla="*/ 33 w 33"/>
                <a:gd name="T35" fmla="*/ 6 h 27"/>
                <a:gd name="T36" fmla="*/ 33 w 33"/>
                <a:gd name="T37" fmla="*/ 6 h 27"/>
                <a:gd name="T38" fmla="*/ 33 w 33"/>
                <a:gd name="T39" fmla="*/ 4 h 27"/>
                <a:gd name="T40" fmla="*/ 33 w 33"/>
                <a:gd name="T41" fmla="*/ 4 h 27"/>
                <a:gd name="T42" fmla="*/ 31 w 33"/>
                <a:gd name="T43" fmla="*/ 2 h 27"/>
                <a:gd name="T44" fmla="*/ 31 w 33"/>
                <a:gd name="T45" fmla="*/ 0 h 27"/>
                <a:gd name="T46" fmla="*/ 31 w 33"/>
                <a:gd name="T47" fmla="*/ 0 h 27"/>
                <a:gd name="T48" fmla="*/ 27 w 33"/>
                <a:gd name="T49" fmla="*/ 0 h 27"/>
                <a:gd name="T50" fmla="*/ 25 w 33"/>
                <a:gd name="T51" fmla="*/ 2 h 27"/>
                <a:gd name="T52" fmla="*/ 25 w 33"/>
                <a:gd name="T5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27">
                  <a:moveTo>
                    <a:pt x="25" y="2"/>
                  </a:moveTo>
                  <a:lnTo>
                    <a:pt x="25" y="2"/>
                  </a:lnTo>
                  <a:lnTo>
                    <a:pt x="16" y="13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5" y="24"/>
                  </a:lnTo>
                  <a:lnTo>
                    <a:pt x="22" y="18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246"/>
            <p:cNvSpPr>
              <a:spLocks/>
            </p:cNvSpPr>
            <p:nvPr/>
          </p:nvSpPr>
          <p:spPr bwMode="auto">
            <a:xfrm>
              <a:off x="10089098" y="2791043"/>
              <a:ext cx="48233" cy="42205"/>
            </a:xfrm>
            <a:custGeom>
              <a:avLst/>
              <a:gdLst>
                <a:gd name="T0" fmla="*/ 28 w 32"/>
                <a:gd name="T1" fmla="*/ 0 h 29"/>
                <a:gd name="T2" fmla="*/ 28 w 32"/>
                <a:gd name="T3" fmla="*/ 0 h 29"/>
                <a:gd name="T4" fmla="*/ 25 w 32"/>
                <a:gd name="T5" fmla="*/ 2 h 29"/>
                <a:gd name="T6" fmla="*/ 25 w 32"/>
                <a:gd name="T7" fmla="*/ 2 h 29"/>
                <a:gd name="T8" fmla="*/ 20 w 32"/>
                <a:gd name="T9" fmla="*/ 5 h 29"/>
                <a:gd name="T10" fmla="*/ 12 w 32"/>
                <a:gd name="T11" fmla="*/ 11 h 29"/>
                <a:gd name="T12" fmla="*/ 2 w 32"/>
                <a:gd name="T13" fmla="*/ 23 h 29"/>
                <a:gd name="T14" fmla="*/ 2 w 32"/>
                <a:gd name="T15" fmla="*/ 23 h 29"/>
                <a:gd name="T16" fmla="*/ 0 w 32"/>
                <a:gd name="T17" fmla="*/ 25 h 29"/>
                <a:gd name="T18" fmla="*/ 0 w 32"/>
                <a:gd name="T19" fmla="*/ 25 h 29"/>
                <a:gd name="T20" fmla="*/ 2 w 32"/>
                <a:gd name="T21" fmla="*/ 27 h 29"/>
                <a:gd name="T22" fmla="*/ 3 w 32"/>
                <a:gd name="T23" fmla="*/ 27 h 29"/>
                <a:gd name="T24" fmla="*/ 3 w 32"/>
                <a:gd name="T25" fmla="*/ 27 h 29"/>
                <a:gd name="T26" fmla="*/ 5 w 32"/>
                <a:gd name="T27" fmla="*/ 29 h 29"/>
                <a:gd name="T28" fmla="*/ 7 w 32"/>
                <a:gd name="T29" fmla="*/ 27 h 29"/>
                <a:gd name="T30" fmla="*/ 7 w 32"/>
                <a:gd name="T31" fmla="*/ 27 h 29"/>
                <a:gd name="T32" fmla="*/ 18 w 32"/>
                <a:gd name="T33" fmla="*/ 16 h 29"/>
                <a:gd name="T34" fmla="*/ 28 w 32"/>
                <a:gd name="T35" fmla="*/ 9 h 29"/>
                <a:gd name="T36" fmla="*/ 28 w 32"/>
                <a:gd name="T37" fmla="*/ 9 h 29"/>
                <a:gd name="T38" fmla="*/ 30 w 32"/>
                <a:gd name="T39" fmla="*/ 7 h 29"/>
                <a:gd name="T40" fmla="*/ 30 w 32"/>
                <a:gd name="T41" fmla="*/ 7 h 29"/>
                <a:gd name="T42" fmla="*/ 32 w 32"/>
                <a:gd name="T43" fmla="*/ 7 h 29"/>
                <a:gd name="T44" fmla="*/ 32 w 32"/>
                <a:gd name="T45" fmla="*/ 4 h 29"/>
                <a:gd name="T46" fmla="*/ 32 w 32"/>
                <a:gd name="T47" fmla="*/ 4 h 29"/>
                <a:gd name="T48" fmla="*/ 32 w 32"/>
                <a:gd name="T49" fmla="*/ 4 h 29"/>
                <a:gd name="T50" fmla="*/ 32 w 32"/>
                <a:gd name="T51" fmla="*/ 2 h 29"/>
                <a:gd name="T52" fmla="*/ 32 w 32"/>
                <a:gd name="T53" fmla="*/ 2 h 29"/>
                <a:gd name="T54" fmla="*/ 30 w 32"/>
                <a:gd name="T55" fmla="*/ 0 h 29"/>
                <a:gd name="T56" fmla="*/ 30 w 32"/>
                <a:gd name="T57" fmla="*/ 0 h 29"/>
                <a:gd name="T58" fmla="*/ 28 w 32"/>
                <a:gd name="T59" fmla="*/ 0 h 29"/>
                <a:gd name="T60" fmla="*/ 28 w 32"/>
                <a:gd name="T6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29">
                  <a:moveTo>
                    <a:pt x="28" y="0"/>
                  </a:moveTo>
                  <a:lnTo>
                    <a:pt x="28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2" y="11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5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8" y="16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15204" y="2348015"/>
            <a:ext cx="2384679" cy="2174425"/>
            <a:chOff x="3515204" y="2348015"/>
            <a:chExt cx="2384679" cy="2174425"/>
          </a:xfrm>
        </p:grpSpPr>
        <p:sp>
          <p:nvSpPr>
            <p:cNvPr id="60" name="대각선 줄무늬 59"/>
            <p:cNvSpPr/>
            <p:nvPr/>
          </p:nvSpPr>
          <p:spPr>
            <a:xfrm rot="18900000" flipH="1">
              <a:off x="3964732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대각선 줄무늬 60"/>
            <p:cNvSpPr/>
            <p:nvPr/>
          </p:nvSpPr>
          <p:spPr>
            <a:xfrm rot="18900000" flipH="1" flipV="1">
              <a:off x="3515204" y="2532004"/>
              <a:ext cx="1533909" cy="1533909"/>
            </a:xfrm>
            <a:prstGeom prst="diagStrip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위쪽 화살표 61"/>
            <p:cNvSpPr/>
            <p:nvPr/>
          </p:nvSpPr>
          <p:spPr>
            <a:xfrm rot="2754855">
              <a:off x="4526235" y="3148791"/>
              <a:ext cx="1077402" cy="1669895"/>
            </a:xfrm>
            <a:prstGeom prst="upArrow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4863985" y="3498439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575"/>
            <p:cNvSpPr>
              <a:spLocks noEditPoints="1"/>
            </p:cNvSpPr>
            <p:nvPr/>
          </p:nvSpPr>
          <p:spPr bwMode="auto">
            <a:xfrm>
              <a:off x="4378801" y="2808533"/>
              <a:ext cx="382677" cy="258474"/>
            </a:xfrm>
            <a:custGeom>
              <a:avLst/>
              <a:gdLst>
                <a:gd name="T0" fmla="*/ 225 w 227"/>
                <a:gd name="T1" fmla="*/ 29 h 156"/>
                <a:gd name="T2" fmla="*/ 202 w 227"/>
                <a:gd name="T3" fmla="*/ 13 h 156"/>
                <a:gd name="T4" fmla="*/ 186 w 227"/>
                <a:gd name="T5" fmla="*/ 20 h 156"/>
                <a:gd name="T6" fmla="*/ 181 w 227"/>
                <a:gd name="T7" fmla="*/ 15 h 156"/>
                <a:gd name="T8" fmla="*/ 152 w 227"/>
                <a:gd name="T9" fmla="*/ 6 h 156"/>
                <a:gd name="T10" fmla="*/ 104 w 227"/>
                <a:gd name="T11" fmla="*/ 0 h 156"/>
                <a:gd name="T12" fmla="*/ 77 w 227"/>
                <a:gd name="T13" fmla="*/ 2 h 156"/>
                <a:gd name="T14" fmla="*/ 27 w 227"/>
                <a:gd name="T15" fmla="*/ 15 h 156"/>
                <a:gd name="T16" fmla="*/ 20 w 227"/>
                <a:gd name="T17" fmla="*/ 24 h 156"/>
                <a:gd name="T18" fmla="*/ 20 w 227"/>
                <a:gd name="T19" fmla="*/ 70 h 156"/>
                <a:gd name="T20" fmla="*/ 29 w 227"/>
                <a:gd name="T21" fmla="*/ 91 h 156"/>
                <a:gd name="T22" fmla="*/ 2 w 227"/>
                <a:gd name="T23" fmla="*/ 109 h 156"/>
                <a:gd name="T24" fmla="*/ 0 w 227"/>
                <a:gd name="T25" fmla="*/ 122 h 156"/>
                <a:gd name="T26" fmla="*/ 20 w 227"/>
                <a:gd name="T27" fmla="*/ 142 h 156"/>
                <a:gd name="T28" fmla="*/ 66 w 227"/>
                <a:gd name="T29" fmla="*/ 154 h 156"/>
                <a:gd name="T30" fmla="*/ 104 w 227"/>
                <a:gd name="T31" fmla="*/ 156 h 156"/>
                <a:gd name="T32" fmla="*/ 159 w 227"/>
                <a:gd name="T33" fmla="*/ 150 h 156"/>
                <a:gd name="T34" fmla="*/ 200 w 227"/>
                <a:gd name="T35" fmla="*/ 134 h 156"/>
                <a:gd name="T36" fmla="*/ 209 w 227"/>
                <a:gd name="T37" fmla="*/ 118 h 156"/>
                <a:gd name="T38" fmla="*/ 207 w 227"/>
                <a:gd name="T39" fmla="*/ 109 h 156"/>
                <a:gd name="T40" fmla="*/ 179 w 227"/>
                <a:gd name="T41" fmla="*/ 91 h 156"/>
                <a:gd name="T42" fmla="*/ 188 w 227"/>
                <a:gd name="T43" fmla="*/ 61 h 156"/>
                <a:gd name="T44" fmla="*/ 188 w 227"/>
                <a:gd name="T45" fmla="*/ 59 h 156"/>
                <a:gd name="T46" fmla="*/ 202 w 227"/>
                <a:gd name="T47" fmla="*/ 65 h 156"/>
                <a:gd name="T48" fmla="*/ 225 w 227"/>
                <a:gd name="T49" fmla="*/ 49 h 156"/>
                <a:gd name="T50" fmla="*/ 31 w 227"/>
                <a:gd name="T51" fmla="*/ 25 h 156"/>
                <a:gd name="T52" fmla="*/ 57 w 227"/>
                <a:gd name="T53" fmla="*/ 16 h 156"/>
                <a:gd name="T54" fmla="*/ 104 w 227"/>
                <a:gd name="T55" fmla="*/ 13 h 156"/>
                <a:gd name="T56" fmla="*/ 165 w 227"/>
                <a:gd name="T57" fmla="*/ 22 h 156"/>
                <a:gd name="T58" fmla="*/ 175 w 227"/>
                <a:gd name="T59" fmla="*/ 61 h 156"/>
                <a:gd name="T60" fmla="*/ 161 w 227"/>
                <a:gd name="T61" fmla="*/ 95 h 156"/>
                <a:gd name="T62" fmla="*/ 129 w 227"/>
                <a:gd name="T63" fmla="*/ 111 h 156"/>
                <a:gd name="T64" fmla="*/ 104 w 227"/>
                <a:gd name="T65" fmla="*/ 115 h 156"/>
                <a:gd name="T66" fmla="*/ 65 w 227"/>
                <a:gd name="T67" fmla="*/ 108 h 156"/>
                <a:gd name="T68" fmla="*/ 38 w 227"/>
                <a:gd name="T69" fmla="*/ 84 h 156"/>
                <a:gd name="T70" fmla="*/ 31 w 227"/>
                <a:gd name="T71" fmla="*/ 61 h 156"/>
                <a:gd name="T72" fmla="*/ 199 w 227"/>
                <a:gd name="T73" fmla="*/ 118 h 156"/>
                <a:gd name="T74" fmla="*/ 191 w 227"/>
                <a:gd name="T75" fmla="*/ 127 h 156"/>
                <a:gd name="T76" fmla="*/ 159 w 227"/>
                <a:gd name="T77" fmla="*/ 140 h 156"/>
                <a:gd name="T78" fmla="*/ 104 w 227"/>
                <a:gd name="T79" fmla="*/ 145 h 156"/>
                <a:gd name="T80" fmla="*/ 66 w 227"/>
                <a:gd name="T81" fmla="*/ 142 h 156"/>
                <a:gd name="T82" fmla="*/ 25 w 227"/>
                <a:gd name="T83" fmla="*/ 131 h 156"/>
                <a:gd name="T84" fmla="*/ 11 w 227"/>
                <a:gd name="T85" fmla="*/ 118 h 156"/>
                <a:gd name="T86" fmla="*/ 18 w 227"/>
                <a:gd name="T87" fmla="*/ 109 h 156"/>
                <a:gd name="T88" fmla="*/ 36 w 227"/>
                <a:gd name="T89" fmla="*/ 100 h 156"/>
                <a:gd name="T90" fmla="*/ 66 w 227"/>
                <a:gd name="T91" fmla="*/ 120 h 156"/>
                <a:gd name="T92" fmla="*/ 104 w 227"/>
                <a:gd name="T93" fmla="*/ 125 h 156"/>
                <a:gd name="T94" fmla="*/ 157 w 227"/>
                <a:gd name="T95" fmla="*/ 111 h 156"/>
                <a:gd name="T96" fmla="*/ 172 w 227"/>
                <a:gd name="T97" fmla="*/ 100 h 156"/>
                <a:gd name="T98" fmla="*/ 197 w 227"/>
                <a:gd name="T99" fmla="*/ 113 h 156"/>
                <a:gd name="T100" fmla="*/ 188 w 227"/>
                <a:gd name="T101" fmla="*/ 40 h 156"/>
                <a:gd name="T102" fmla="*/ 191 w 227"/>
                <a:gd name="T103" fmla="*/ 29 h 156"/>
                <a:gd name="T104" fmla="*/ 202 w 227"/>
                <a:gd name="T105" fmla="*/ 25 h 156"/>
                <a:gd name="T106" fmla="*/ 215 w 227"/>
                <a:gd name="T107" fmla="*/ 34 h 156"/>
                <a:gd name="T108" fmla="*/ 215 w 227"/>
                <a:gd name="T109" fmla="*/ 45 h 156"/>
                <a:gd name="T110" fmla="*/ 202 w 227"/>
                <a:gd name="T111" fmla="*/ 52 h 156"/>
                <a:gd name="T112" fmla="*/ 191 w 227"/>
                <a:gd name="T113" fmla="*/ 49 h 156"/>
                <a:gd name="T114" fmla="*/ 188 w 227"/>
                <a:gd name="T115" fmla="*/ 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" h="156">
                  <a:moveTo>
                    <a:pt x="227" y="40"/>
                  </a:moveTo>
                  <a:lnTo>
                    <a:pt x="227" y="40"/>
                  </a:lnTo>
                  <a:lnTo>
                    <a:pt x="225" y="29"/>
                  </a:lnTo>
                  <a:lnTo>
                    <a:pt x="218" y="22"/>
                  </a:lnTo>
                  <a:lnTo>
                    <a:pt x="211" y="16"/>
                  </a:lnTo>
                  <a:lnTo>
                    <a:pt x="202" y="13"/>
                  </a:lnTo>
                  <a:lnTo>
                    <a:pt x="202" y="13"/>
                  </a:lnTo>
                  <a:lnTo>
                    <a:pt x="193" y="15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4" y="16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170" y="11"/>
                  </a:lnTo>
                  <a:lnTo>
                    <a:pt x="152" y="6"/>
                  </a:lnTo>
                  <a:lnTo>
                    <a:pt x="131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77" y="2"/>
                  </a:lnTo>
                  <a:lnTo>
                    <a:pt x="54" y="6"/>
                  </a:lnTo>
                  <a:lnTo>
                    <a:pt x="36" y="11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2" y="18"/>
                  </a:lnTo>
                  <a:lnTo>
                    <a:pt x="20" y="24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70"/>
                  </a:lnTo>
                  <a:lnTo>
                    <a:pt x="22" y="77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16" y="97"/>
                  </a:lnTo>
                  <a:lnTo>
                    <a:pt x="7" y="102"/>
                  </a:lnTo>
                  <a:lnTo>
                    <a:pt x="2" y="109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2" y="127"/>
                  </a:lnTo>
                  <a:lnTo>
                    <a:pt x="9" y="134"/>
                  </a:lnTo>
                  <a:lnTo>
                    <a:pt x="20" y="142"/>
                  </a:lnTo>
                  <a:lnTo>
                    <a:pt x="34" y="147"/>
                  </a:lnTo>
                  <a:lnTo>
                    <a:pt x="49" y="150"/>
                  </a:lnTo>
                  <a:lnTo>
                    <a:pt x="66" y="154"/>
                  </a:lnTo>
                  <a:lnTo>
                    <a:pt x="86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24" y="156"/>
                  </a:lnTo>
                  <a:lnTo>
                    <a:pt x="143" y="154"/>
                  </a:lnTo>
                  <a:lnTo>
                    <a:pt x="159" y="150"/>
                  </a:lnTo>
                  <a:lnTo>
                    <a:pt x="175" y="147"/>
                  </a:lnTo>
                  <a:lnTo>
                    <a:pt x="190" y="142"/>
                  </a:lnTo>
                  <a:lnTo>
                    <a:pt x="200" y="134"/>
                  </a:lnTo>
                  <a:lnTo>
                    <a:pt x="207" y="127"/>
                  </a:lnTo>
                  <a:lnTo>
                    <a:pt x="209" y="122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9" y="113"/>
                  </a:lnTo>
                  <a:lnTo>
                    <a:pt x="207" y="109"/>
                  </a:lnTo>
                  <a:lnTo>
                    <a:pt x="200" y="102"/>
                  </a:lnTo>
                  <a:lnTo>
                    <a:pt x="191" y="97"/>
                  </a:lnTo>
                  <a:lnTo>
                    <a:pt x="179" y="91"/>
                  </a:lnTo>
                  <a:lnTo>
                    <a:pt x="179" y="91"/>
                  </a:lnTo>
                  <a:lnTo>
                    <a:pt x="184" y="77"/>
                  </a:lnTo>
                  <a:lnTo>
                    <a:pt x="188" y="61"/>
                  </a:lnTo>
                  <a:lnTo>
                    <a:pt x="188" y="61"/>
                  </a:lnTo>
                  <a:lnTo>
                    <a:pt x="188" y="59"/>
                  </a:lnTo>
                  <a:lnTo>
                    <a:pt x="188" y="59"/>
                  </a:lnTo>
                  <a:lnTo>
                    <a:pt x="193" y="63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1" y="63"/>
                  </a:lnTo>
                  <a:lnTo>
                    <a:pt x="218" y="58"/>
                  </a:lnTo>
                  <a:lnTo>
                    <a:pt x="225" y="49"/>
                  </a:lnTo>
                  <a:lnTo>
                    <a:pt x="227" y="40"/>
                  </a:lnTo>
                  <a:lnTo>
                    <a:pt x="227" y="40"/>
                  </a:lnTo>
                  <a:close/>
                  <a:moveTo>
                    <a:pt x="31" y="25"/>
                  </a:moveTo>
                  <a:lnTo>
                    <a:pt x="31" y="25"/>
                  </a:lnTo>
                  <a:lnTo>
                    <a:pt x="41" y="22"/>
                  </a:lnTo>
                  <a:lnTo>
                    <a:pt x="57" y="16"/>
                  </a:lnTo>
                  <a:lnTo>
                    <a:pt x="79" y="13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27" y="13"/>
                  </a:lnTo>
                  <a:lnTo>
                    <a:pt x="149" y="16"/>
                  </a:lnTo>
                  <a:lnTo>
                    <a:pt x="165" y="22"/>
                  </a:lnTo>
                  <a:lnTo>
                    <a:pt x="175" y="25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4" y="74"/>
                  </a:lnTo>
                  <a:lnTo>
                    <a:pt x="170" y="84"/>
                  </a:lnTo>
                  <a:lnTo>
                    <a:pt x="161" y="95"/>
                  </a:lnTo>
                  <a:lnTo>
                    <a:pt x="152" y="102"/>
                  </a:lnTo>
                  <a:lnTo>
                    <a:pt x="141" y="108"/>
                  </a:lnTo>
                  <a:lnTo>
                    <a:pt x="129" y="111"/>
                  </a:lnTo>
                  <a:lnTo>
                    <a:pt x="116" y="113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90" y="113"/>
                  </a:lnTo>
                  <a:lnTo>
                    <a:pt x="77" y="111"/>
                  </a:lnTo>
                  <a:lnTo>
                    <a:pt x="65" y="108"/>
                  </a:lnTo>
                  <a:lnTo>
                    <a:pt x="54" y="102"/>
                  </a:lnTo>
                  <a:lnTo>
                    <a:pt x="45" y="95"/>
                  </a:lnTo>
                  <a:lnTo>
                    <a:pt x="38" y="84"/>
                  </a:lnTo>
                  <a:lnTo>
                    <a:pt x="32" y="7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25"/>
                  </a:lnTo>
                  <a:lnTo>
                    <a:pt x="31" y="25"/>
                  </a:lnTo>
                  <a:close/>
                  <a:moveTo>
                    <a:pt x="199" y="118"/>
                  </a:moveTo>
                  <a:lnTo>
                    <a:pt x="199" y="118"/>
                  </a:lnTo>
                  <a:lnTo>
                    <a:pt x="197" y="122"/>
                  </a:lnTo>
                  <a:lnTo>
                    <a:pt x="191" y="127"/>
                  </a:lnTo>
                  <a:lnTo>
                    <a:pt x="184" y="131"/>
                  </a:lnTo>
                  <a:lnTo>
                    <a:pt x="174" y="136"/>
                  </a:lnTo>
                  <a:lnTo>
                    <a:pt x="159" y="140"/>
                  </a:lnTo>
                  <a:lnTo>
                    <a:pt x="143" y="142"/>
                  </a:lnTo>
                  <a:lnTo>
                    <a:pt x="125" y="143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84" y="143"/>
                  </a:lnTo>
                  <a:lnTo>
                    <a:pt x="66" y="142"/>
                  </a:lnTo>
                  <a:lnTo>
                    <a:pt x="50" y="140"/>
                  </a:lnTo>
                  <a:lnTo>
                    <a:pt x="36" y="136"/>
                  </a:lnTo>
                  <a:lnTo>
                    <a:pt x="25" y="131"/>
                  </a:lnTo>
                  <a:lnTo>
                    <a:pt x="18" y="127"/>
                  </a:lnTo>
                  <a:lnTo>
                    <a:pt x="13" y="122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3" y="113"/>
                  </a:lnTo>
                  <a:lnTo>
                    <a:pt x="18" y="109"/>
                  </a:lnTo>
                  <a:lnTo>
                    <a:pt x="25" y="106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41" y="108"/>
                  </a:lnTo>
                  <a:lnTo>
                    <a:pt x="49" y="111"/>
                  </a:lnTo>
                  <a:lnTo>
                    <a:pt x="66" y="120"/>
                  </a:lnTo>
                  <a:lnTo>
                    <a:pt x="84" y="124"/>
                  </a:lnTo>
                  <a:lnTo>
                    <a:pt x="104" y="125"/>
                  </a:lnTo>
                  <a:lnTo>
                    <a:pt x="104" y="125"/>
                  </a:lnTo>
                  <a:lnTo>
                    <a:pt x="124" y="124"/>
                  </a:lnTo>
                  <a:lnTo>
                    <a:pt x="141" y="120"/>
                  </a:lnTo>
                  <a:lnTo>
                    <a:pt x="157" y="111"/>
                  </a:lnTo>
                  <a:lnTo>
                    <a:pt x="166" y="106"/>
                  </a:lnTo>
                  <a:lnTo>
                    <a:pt x="172" y="100"/>
                  </a:lnTo>
                  <a:lnTo>
                    <a:pt x="172" y="100"/>
                  </a:lnTo>
                  <a:lnTo>
                    <a:pt x="182" y="104"/>
                  </a:lnTo>
                  <a:lnTo>
                    <a:pt x="191" y="109"/>
                  </a:lnTo>
                  <a:lnTo>
                    <a:pt x="197" y="113"/>
                  </a:lnTo>
                  <a:lnTo>
                    <a:pt x="199" y="118"/>
                  </a:lnTo>
                  <a:lnTo>
                    <a:pt x="199" y="118"/>
                  </a:lnTo>
                  <a:close/>
                  <a:moveTo>
                    <a:pt x="188" y="40"/>
                  </a:moveTo>
                  <a:lnTo>
                    <a:pt x="188" y="40"/>
                  </a:lnTo>
                  <a:lnTo>
                    <a:pt x="188" y="34"/>
                  </a:lnTo>
                  <a:lnTo>
                    <a:pt x="191" y="29"/>
                  </a:lnTo>
                  <a:lnTo>
                    <a:pt x="195" y="25"/>
                  </a:lnTo>
                  <a:lnTo>
                    <a:pt x="202" y="25"/>
                  </a:lnTo>
                  <a:lnTo>
                    <a:pt x="202" y="25"/>
                  </a:lnTo>
                  <a:lnTo>
                    <a:pt x="207" y="25"/>
                  </a:lnTo>
                  <a:lnTo>
                    <a:pt x="211" y="29"/>
                  </a:lnTo>
                  <a:lnTo>
                    <a:pt x="215" y="34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5" y="45"/>
                  </a:lnTo>
                  <a:lnTo>
                    <a:pt x="211" y="49"/>
                  </a:lnTo>
                  <a:lnTo>
                    <a:pt x="207" y="52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195" y="52"/>
                  </a:lnTo>
                  <a:lnTo>
                    <a:pt x="191" y="49"/>
                  </a:lnTo>
                  <a:lnTo>
                    <a:pt x="188" y="45"/>
                  </a:lnTo>
                  <a:lnTo>
                    <a:pt x="188" y="40"/>
                  </a:lnTo>
                  <a:lnTo>
                    <a:pt x="188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576"/>
            <p:cNvSpPr>
              <a:spLocks/>
            </p:cNvSpPr>
            <p:nvPr/>
          </p:nvSpPr>
          <p:spPr bwMode="auto">
            <a:xfrm>
              <a:off x="4449295" y="2838743"/>
              <a:ext cx="201410" cy="50353"/>
            </a:xfrm>
            <a:custGeom>
              <a:avLst/>
              <a:gdLst>
                <a:gd name="T0" fmla="*/ 122 w 122"/>
                <a:gd name="T1" fmla="*/ 14 h 29"/>
                <a:gd name="T2" fmla="*/ 122 w 122"/>
                <a:gd name="T3" fmla="*/ 14 h 29"/>
                <a:gd name="T4" fmla="*/ 120 w 122"/>
                <a:gd name="T5" fmla="*/ 12 h 29"/>
                <a:gd name="T6" fmla="*/ 116 w 122"/>
                <a:gd name="T7" fmla="*/ 9 h 29"/>
                <a:gd name="T8" fmla="*/ 104 w 122"/>
                <a:gd name="T9" fmla="*/ 5 h 29"/>
                <a:gd name="T10" fmla="*/ 84 w 122"/>
                <a:gd name="T11" fmla="*/ 2 h 29"/>
                <a:gd name="T12" fmla="*/ 61 w 122"/>
                <a:gd name="T13" fmla="*/ 0 h 29"/>
                <a:gd name="T14" fmla="*/ 61 w 122"/>
                <a:gd name="T15" fmla="*/ 0 h 29"/>
                <a:gd name="T16" fmla="*/ 38 w 122"/>
                <a:gd name="T17" fmla="*/ 2 h 29"/>
                <a:gd name="T18" fmla="*/ 18 w 122"/>
                <a:gd name="T19" fmla="*/ 5 h 29"/>
                <a:gd name="T20" fmla="*/ 6 w 122"/>
                <a:gd name="T21" fmla="*/ 9 h 29"/>
                <a:gd name="T22" fmla="*/ 2 w 122"/>
                <a:gd name="T23" fmla="*/ 12 h 29"/>
                <a:gd name="T24" fmla="*/ 0 w 122"/>
                <a:gd name="T25" fmla="*/ 14 h 29"/>
                <a:gd name="T26" fmla="*/ 0 w 122"/>
                <a:gd name="T27" fmla="*/ 14 h 29"/>
                <a:gd name="T28" fmla="*/ 2 w 122"/>
                <a:gd name="T29" fmla="*/ 18 h 29"/>
                <a:gd name="T30" fmla="*/ 6 w 122"/>
                <a:gd name="T31" fmla="*/ 20 h 29"/>
                <a:gd name="T32" fmla="*/ 18 w 122"/>
                <a:gd name="T33" fmla="*/ 25 h 29"/>
                <a:gd name="T34" fmla="*/ 38 w 122"/>
                <a:gd name="T35" fmla="*/ 27 h 29"/>
                <a:gd name="T36" fmla="*/ 61 w 122"/>
                <a:gd name="T37" fmla="*/ 29 h 29"/>
                <a:gd name="T38" fmla="*/ 61 w 122"/>
                <a:gd name="T39" fmla="*/ 29 h 29"/>
                <a:gd name="T40" fmla="*/ 84 w 122"/>
                <a:gd name="T41" fmla="*/ 27 h 29"/>
                <a:gd name="T42" fmla="*/ 104 w 122"/>
                <a:gd name="T43" fmla="*/ 25 h 29"/>
                <a:gd name="T44" fmla="*/ 116 w 122"/>
                <a:gd name="T45" fmla="*/ 20 h 29"/>
                <a:gd name="T46" fmla="*/ 120 w 122"/>
                <a:gd name="T47" fmla="*/ 18 h 29"/>
                <a:gd name="T48" fmla="*/ 122 w 122"/>
                <a:gd name="T49" fmla="*/ 14 h 29"/>
                <a:gd name="T50" fmla="*/ 122 w 122"/>
                <a:gd name="T5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2" h="29">
                  <a:moveTo>
                    <a:pt x="122" y="14"/>
                  </a:moveTo>
                  <a:lnTo>
                    <a:pt x="122" y="14"/>
                  </a:lnTo>
                  <a:lnTo>
                    <a:pt x="120" y="12"/>
                  </a:lnTo>
                  <a:lnTo>
                    <a:pt x="116" y="9"/>
                  </a:lnTo>
                  <a:lnTo>
                    <a:pt x="104" y="5"/>
                  </a:lnTo>
                  <a:lnTo>
                    <a:pt x="84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2"/>
                  </a:lnTo>
                  <a:lnTo>
                    <a:pt x="18" y="5"/>
                  </a:lnTo>
                  <a:lnTo>
                    <a:pt x="6" y="9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18" y="25"/>
                  </a:lnTo>
                  <a:lnTo>
                    <a:pt x="38" y="27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84" y="27"/>
                  </a:lnTo>
                  <a:lnTo>
                    <a:pt x="104" y="25"/>
                  </a:lnTo>
                  <a:lnTo>
                    <a:pt x="116" y="20"/>
                  </a:lnTo>
                  <a:lnTo>
                    <a:pt x="120" y="18"/>
                  </a:lnTo>
                  <a:lnTo>
                    <a:pt x="122" y="14"/>
                  </a:lnTo>
                  <a:lnTo>
                    <a:pt x="122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25051" y="2348015"/>
            <a:ext cx="2384679" cy="2174425"/>
            <a:chOff x="725051" y="2348015"/>
            <a:chExt cx="2384679" cy="2174425"/>
          </a:xfrm>
        </p:grpSpPr>
        <p:sp>
          <p:nvSpPr>
            <p:cNvPr id="67" name="위쪽 화살표 66"/>
            <p:cNvSpPr/>
            <p:nvPr/>
          </p:nvSpPr>
          <p:spPr>
            <a:xfrm rot="2754855">
              <a:off x="1736082" y="3148791"/>
              <a:ext cx="1077402" cy="1669895"/>
            </a:xfrm>
            <a:prstGeom prst="upArrow">
              <a:avLst/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대각선 줄무늬 67"/>
            <p:cNvSpPr/>
            <p:nvPr/>
          </p:nvSpPr>
          <p:spPr>
            <a:xfrm rot="18900000" flipH="1">
              <a:off x="1174579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대각선 줄무늬 68"/>
            <p:cNvSpPr/>
            <p:nvPr/>
          </p:nvSpPr>
          <p:spPr>
            <a:xfrm rot="18900000" flipH="1" flipV="1">
              <a:off x="725051" y="2532004"/>
              <a:ext cx="1533909" cy="1533909"/>
            </a:xfrm>
            <a:prstGeom prst="diagStrip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2080753" y="3480852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305357" y="2348015"/>
            <a:ext cx="2384679" cy="2174425"/>
            <a:chOff x="6305357" y="2348015"/>
            <a:chExt cx="2384679" cy="2174425"/>
          </a:xfrm>
        </p:grpSpPr>
        <p:sp>
          <p:nvSpPr>
            <p:cNvPr id="92" name="대각선 줄무늬 91"/>
            <p:cNvSpPr/>
            <p:nvPr/>
          </p:nvSpPr>
          <p:spPr>
            <a:xfrm rot="18900000" flipH="1">
              <a:off x="6754885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대각선 줄무늬 92"/>
            <p:cNvSpPr/>
            <p:nvPr/>
          </p:nvSpPr>
          <p:spPr>
            <a:xfrm rot="18900000" flipH="1" flipV="1">
              <a:off x="6305357" y="2532004"/>
              <a:ext cx="1533909" cy="1533909"/>
            </a:xfrm>
            <a:prstGeom prst="diagStrip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위쪽 화살표 93"/>
            <p:cNvSpPr/>
            <p:nvPr/>
          </p:nvSpPr>
          <p:spPr>
            <a:xfrm rot="2754855">
              <a:off x="7316388" y="3148791"/>
              <a:ext cx="1077402" cy="1669895"/>
            </a:xfrm>
            <a:prstGeom prst="upArrow">
              <a:avLst/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7668031" y="3499061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696"/>
            <p:cNvSpPr>
              <a:spLocks noEditPoints="1"/>
            </p:cNvSpPr>
            <p:nvPr/>
          </p:nvSpPr>
          <p:spPr bwMode="auto">
            <a:xfrm>
              <a:off x="7200252" y="2792316"/>
              <a:ext cx="294502" cy="272271"/>
            </a:xfrm>
            <a:custGeom>
              <a:avLst/>
              <a:gdLst>
                <a:gd name="T0" fmla="*/ 210 w 210"/>
                <a:gd name="T1" fmla="*/ 62 h 195"/>
                <a:gd name="T2" fmla="*/ 203 w 210"/>
                <a:gd name="T3" fmla="*/ 55 h 195"/>
                <a:gd name="T4" fmla="*/ 166 w 210"/>
                <a:gd name="T5" fmla="*/ 55 h 195"/>
                <a:gd name="T6" fmla="*/ 135 w 210"/>
                <a:gd name="T7" fmla="*/ 3 h 195"/>
                <a:gd name="T8" fmla="*/ 133 w 210"/>
                <a:gd name="T9" fmla="*/ 0 h 195"/>
                <a:gd name="T10" fmla="*/ 130 w 210"/>
                <a:gd name="T11" fmla="*/ 0 h 195"/>
                <a:gd name="T12" fmla="*/ 123 w 210"/>
                <a:gd name="T13" fmla="*/ 5 h 195"/>
                <a:gd name="T14" fmla="*/ 125 w 210"/>
                <a:gd name="T15" fmla="*/ 9 h 195"/>
                <a:gd name="T16" fmla="*/ 150 w 210"/>
                <a:gd name="T17" fmla="*/ 55 h 195"/>
                <a:gd name="T18" fmla="*/ 85 w 210"/>
                <a:gd name="T19" fmla="*/ 9 h 195"/>
                <a:gd name="T20" fmla="*/ 85 w 210"/>
                <a:gd name="T21" fmla="*/ 9 h 195"/>
                <a:gd name="T22" fmla="*/ 85 w 210"/>
                <a:gd name="T23" fmla="*/ 5 h 195"/>
                <a:gd name="T24" fmla="*/ 80 w 210"/>
                <a:gd name="T25" fmla="*/ 0 h 195"/>
                <a:gd name="T26" fmla="*/ 76 w 210"/>
                <a:gd name="T27" fmla="*/ 0 h 195"/>
                <a:gd name="T28" fmla="*/ 75 w 210"/>
                <a:gd name="T29" fmla="*/ 2 h 195"/>
                <a:gd name="T30" fmla="*/ 7 w 210"/>
                <a:gd name="T31" fmla="*/ 55 h 195"/>
                <a:gd name="T32" fmla="*/ 7 w 210"/>
                <a:gd name="T33" fmla="*/ 55 h 195"/>
                <a:gd name="T34" fmla="*/ 0 w 210"/>
                <a:gd name="T35" fmla="*/ 62 h 195"/>
                <a:gd name="T36" fmla="*/ 1 w 210"/>
                <a:gd name="T37" fmla="*/ 66 h 195"/>
                <a:gd name="T38" fmla="*/ 7 w 210"/>
                <a:gd name="T39" fmla="*/ 68 h 195"/>
                <a:gd name="T40" fmla="*/ 35 w 210"/>
                <a:gd name="T41" fmla="*/ 171 h 195"/>
                <a:gd name="T42" fmla="*/ 37 w 210"/>
                <a:gd name="T43" fmla="*/ 177 h 195"/>
                <a:gd name="T44" fmla="*/ 55 w 210"/>
                <a:gd name="T45" fmla="*/ 179 h 195"/>
                <a:gd name="T46" fmla="*/ 55 w 210"/>
                <a:gd name="T47" fmla="*/ 182 h 195"/>
                <a:gd name="T48" fmla="*/ 55 w 210"/>
                <a:gd name="T49" fmla="*/ 188 h 195"/>
                <a:gd name="T50" fmla="*/ 62 w 210"/>
                <a:gd name="T51" fmla="*/ 195 h 195"/>
                <a:gd name="T52" fmla="*/ 67 w 210"/>
                <a:gd name="T53" fmla="*/ 195 h 195"/>
                <a:gd name="T54" fmla="*/ 78 w 210"/>
                <a:gd name="T55" fmla="*/ 191 h 195"/>
                <a:gd name="T56" fmla="*/ 82 w 210"/>
                <a:gd name="T57" fmla="*/ 182 h 195"/>
                <a:gd name="T58" fmla="*/ 82 w 210"/>
                <a:gd name="T59" fmla="*/ 179 h 195"/>
                <a:gd name="T60" fmla="*/ 128 w 210"/>
                <a:gd name="T61" fmla="*/ 179 h 195"/>
                <a:gd name="T62" fmla="*/ 128 w 210"/>
                <a:gd name="T63" fmla="*/ 182 h 195"/>
                <a:gd name="T64" fmla="*/ 132 w 210"/>
                <a:gd name="T65" fmla="*/ 191 h 195"/>
                <a:gd name="T66" fmla="*/ 141 w 210"/>
                <a:gd name="T67" fmla="*/ 195 h 195"/>
                <a:gd name="T68" fmla="*/ 146 w 210"/>
                <a:gd name="T69" fmla="*/ 195 h 195"/>
                <a:gd name="T70" fmla="*/ 153 w 210"/>
                <a:gd name="T71" fmla="*/ 188 h 195"/>
                <a:gd name="T72" fmla="*/ 155 w 210"/>
                <a:gd name="T73" fmla="*/ 182 h 195"/>
                <a:gd name="T74" fmla="*/ 166 w 210"/>
                <a:gd name="T75" fmla="*/ 179 h 195"/>
                <a:gd name="T76" fmla="*/ 171 w 210"/>
                <a:gd name="T77" fmla="*/ 177 h 195"/>
                <a:gd name="T78" fmla="*/ 191 w 210"/>
                <a:gd name="T79" fmla="*/ 68 h 195"/>
                <a:gd name="T80" fmla="*/ 203 w 210"/>
                <a:gd name="T81" fmla="*/ 68 h 195"/>
                <a:gd name="T82" fmla="*/ 208 w 210"/>
                <a:gd name="T83" fmla="*/ 66 h 195"/>
                <a:gd name="T84" fmla="*/ 210 w 210"/>
                <a:gd name="T85" fmla="*/ 62 h 195"/>
                <a:gd name="T86" fmla="*/ 48 w 210"/>
                <a:gd name="T87" fmla="*/ 164 h 195"/>
                <a:gd name="T88" fmla="*/ 58 w 210"/>
                <a:gd name="T89" fmla="*/ 125 h 195"/>
                <a:gd name="T90" fmla="*/ 58 w 210"/>
                <a:gd name="T91" fmla="*/ 112 h 195"/>
                <a:gd name="T92" fmla="*/ 32 w 210"/>
                <a:gd name="T93" fmla="*/ 68 h 195"/>
                <a:gd name="T94" fmla="*/ 58 w 210"/>
                <a:gd name="T95" fmla="*/ 112 h 195"/>
                <a:gd name="T96" fmla="*/ 71 w 210"/>
                <a:gd name="T97" fmla="*/ 164 h 195"/>
                <a:gd name="T98" fmla="*/ 100 w 210"/>
                <a:gd name="T99" fmla="*/ 125 h 195"/>
                <a:gd name="T100" fmla="*/ 100 w 210"/>
                <a:gd name="T101" fmla="*/ 112 h 195"/>
                <a:gd name="T102" fmla="*/ 71 w 210"/>
                <a:gd name="T103" fmla="*/ 68 h 195"/>
                <a:gd name="T104" fmla="*/ 100 w 210"/>
                <a:gd name="T105" fmla="*/ 112 h 195"/>
                <a:gd name="T106" fmla="*/ 110 w 210"/>
                <a:gd name="T107" fmla="*/ 164 h 195"/>
                <a:gd name="T108" fmla="*/ 139 w 210"/>
                <a:gd name="T109" fmla="*/ 125 h 195"/>
                <a:gd name="T110" fmla="*/ 139 w 210"/>
                <a:gd name="T111" fmla="*/ 112 h 195"/>
                <a:gd name="T112" fmla="*/ 110 w 210"/>
                <a:gd name="T113" fmla="*/ 68 h 195"/>
                <a:gd name="T114" fmla="*/ 139 w 210"/>
                <a:gd name="T115" fmla="*/ 112 h 195"/>
                <a:gd name="T116" fmla="*/ 150 w 210"/>
                <a:gd name="T117" fmla="*/ 164 h 195"/>
                <a:gd name="T118" fmla="*/ 167 w 210"/>
                <a:gd name="T119" fmla="*/ 125 h 195"/>
                <a:gd name="T120" fmla="*/ 169 w 210"/>
                <a:gd name="T121" fmla="*/ 112 h 195"/>
                <a:gd name="T122" fmla="*/ 150 w 210"/>
                <a:gd name="T123" fmla="*/ 68 h 195"/>
                <a:gd name="T124" fmla="*/ 169 w 210"/>
                <a:gd name="T125" fmla="*/ 11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195">
                  <a:moveTo>
                    <a:pt x="210" y="62"/>
                  </a:moveTo>
                  <a:lnTo>
                    <a:pt x="210" y="62"/>
                  </a:lnTo>
                  <a:lnTo>
                    <a:pt x="208" y="57"/>
                  </a:lnTo>
                  <a:lnTo>
                    <a:pt x="203" y="55"/>
                  </a:lnTo>
                  <a:lnTo>
                    <a:pt x="203" y="55"/>
                  </a:lnTo>
                  <a:lnTo>
                    <a:pt x="166" y="55"/>
                  </a:lnTo>
                  <a:lnTo>
                    <a:pt x="135" y="2"/>
                  </a:lnTo>
                  <a:lnTo>
                    <a:pt x="135" y="3"/>
                  </a:lnTo>
                  <a:lnTo>
                    <a:pt x="135" y="3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5" y="2"/>
                  </a:lnTo>
                  <a:lnTo>
                    <a:pt x="123" y="5"/>
                  </a:lnTo>
                  <a:lnTo>
                    <a:pt x="123" y="5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50" y="55"/>
                  </a:lnTo>
                  <a:lnTo>
                    <a:pt x="58" y="55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3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44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9" y="68"/>
                  </a:lnTo>
                  <a:lnTo>
                    <a:pt x="35" y="171"/>
                  </a:lnTo>
                  <a:lnTo>
                    <a:pt x="35" y="171"/>
                  </a:lnTo>
                  <a:lnTo>
                    <a:pt x="37" y="177"/>
                  </a:lnTo>
                  <a:lnTo>
                    <a:pt x="42" y="179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82"/>
                  </a:lnTo>
                  <a:lnTo>
                    <a:pt x="55" y="182"/>
                  </a:lnTo>
                  <a:lnTo>
                    <a:pt x="55" y="188"/>
                  </a:lnTo>
                  <a:lnTo>
                    <a:pt x="58" y="191"/>
                  </a:lnTo>
                  <a:lnTo>
                    <a:pt x="62" y="195"/>
                  </a:lnTo>
                  <a:lnTo>
                    <a:pt x="67" y="195"/>
                  </a:lnTo>
                  <a:lnTo>
                    <a:pt x="67" y="195"/>
                  </a:lnTo>
                  <a:lnTo>
                    <a:pt x="73" y="195"/>
                  </a:lnTo>
                  <a:lnTo>
                    <a:pt x="78" y="191"/>
                  </a:lnTo>
                  <a:lnTo>
                    <a:pt x="80" y="188"/>
                  </a:lnTo>
                  <a:lnTo>
                    <a:pt x="82" y="182"/>
                  </a:lnTo>
                  <a:lnTo>
                    <a:pt x="82" y="182"/>
                  </a:lnTo>
                  <a:lnTo>
                    <a:pt x="82" y="179"/>
                  </a:lnTo>
                  <a:lnTo>
                    <a:pt x="128" y="179"/>
                  </a:lnTo>
                  <a:lnTo>
                    <a:pt x="128" y="179"/>
                  </a:lnTo>
                  <a:lnTo>
                    <a:pt x="128" y="182"/>
                  </a:lnTo>
                  <a:lnTo>
                    <a:pt x="128" y="182"/>
                  </a:lnTo>
                  <a:lnTo>
                    <a:pt x="128" y="188"/>
                  </a:lnTo>
                  <a:lnTo>
                    <a:pt x="132" y="191"/>
                  </a:lnTo>
                  <a:lnTo>
                    <a:pt x="135" y="195"/>
                  </a:lnTo>
                  <a:lnTo>
                    <a:pt x="141" y="195"/>
                  </a:lnTo>
                  <a:lnTo>
                    <a:pt x="141" y="195"/>
                  </a:lnTo>
                  <a:lnTo>
                    <a:pt x="146" y="195"/>
                  </a:lnTo>
                  <a:lnTo>
                    <a:pt x="151" y="191"/>
                  </a:lnTo>
                  <a:lnTo>
                    <a:pt x="153" y="188"/>
                  </a:lnTo>
                  <a:lnTo>
                    <a:pt x="155" y="182"/>
                  </a:lnTo>
                  <a:lnTo>
                    <a:pt x="155" y="182"/>
                  </a:lnTo>
                  <a:lnTo>
                    <a:pt x="155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71" y="177"/>
                  </a:lnTo>
                  <a:lnTo>
                    <a:pt x="173" y="171"/>
                  </a:lnTo>
                  <a:lnTo>
                    <a:pt x="191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8" y="66"/>
                  </a:lnTo>
                  <a:lnTo>
                    <a:pt x="210" y="62"/>
                  </a:lnTo>
                  <a:lnTo>
                    <a:pt x="210" y="62"/>
                  </a:lnTo>
                  <a:close/>
                  <a:moveTo>
                    <a:pt x="58" y="164"/>
                  </a:moveTo>
                  <a:lnTo>
                    <a:pt x="48" y="164"/>
                  </a:lnTo>
                  <a:lnTo>
                    <a:pt x="41" y="125"/>
                  </a:lnTo>
                  <a:lnTo>
                    <a:pt x="58" y="125"/>
                  </a:lnTo>
                  <a:lnTo>
                    <a:pt x="58" y="164"/>
                  </a:lnTo>
                  <a:close/>
                  <a:moveTo>
                    <a:pt x="58" y="112"/>
                  </a:moveTo>
                  <a:lnTo>
                    <a:pt x="39" y="112"/>
                  </a:lnTo>
                  <a:lnTo>
                    <a:pt x="32" y="68"/>
                  </a:lnTo>
                  <a:lnTo>
                    <a:pt x="58" y="68"/>
                  </a:lnTo>
                  <a:lnTo>
                    <a:pt x="58" y="112"/>
                  </a:lnTo>
                  <a:close/>
                  <a:moveTo>
                    <a:pt x="100" y="164"/>
                  </a:moveTo>
                  <a:lnTo>
                    <a:pt x="71" y="164"/>
                  </a:lnTo>
                  <a:lnTo>
                    <a:pt x="71" y="125"/>
                  </a:lnTo>
                  <a:lnTo>
                    <a:pt x="100" y="125"/>
                  </a:lnTo>
                  <a:lnTo>
                    <a:pt x="100" y="164"/>
                  </a:lnTo>
                  <a:close/>
                  <a:moveTo>
                    <a:pt x="100" y="112"/>
                  </a:moveTo>
                  <a:lnTo>
                    <a:pt x="71" y="112"/>
                  </a:lnTo>
                  <a:lnTo>
                    <a:pt x="71" y="68"/>
                  </a:lnTo>
                  <a:lnTo>
                    <a:pt x="100" y="68"/>
                  </a:lnTo>
                  <a:lnTo>
                    <a:pt x="100" y="112"/>
                  </a:lnTo>
                  <a:close/>
                  <a:moveTo>
                    <a:pt x="139" y="164"/>
                  </a:moveTo>
                  <a:lnTo>
                    <a:pt x="110" y="164"/>
                  </a:lnTo>
                  <a:lnTo>
                    <a:pt x="110" y="125"/>
                  </a:lnTo>
                  <a:lnTo>
                    <a:pt x="139" y="125"/>
                  </a:lnTo>
                  <a:lnTo>
                    <a:pt x="139" y="164"/>
                  </a:lnTo>
                  <a:close/>
                  <a:moveTo>
                    <a:pt x="139" y="112"/>
                  </a:moveTo>
                  <a:lnTo>
                    <a:pt x="110" y="112"/>
                  </a:lnTo>
                  <a:lnTo>
                    <a:pt x="110" y="68"/>
                  </a:lnTo>
                  <a:lnTo>
                    <a:pt x="139" y="68"/>
                  </a:lnTo>
                  <a:lnTo>
                    <a:pt x="139" y="112"/>
                  </a:lnTo>
                  <a:close/>
                  <a:moveTo>
                    <a:pt x="160" y="164"/>
                  </a:moveTo>
                  <a:lnTo>
                    <a:pt x="150" y="164"/>
                  </a:lnTo>
                  <a:lnTo>
                    <a:pt x="150" y="125"/>
                  </a:lnTo>
                  <a:lnTo>
                    <a:pt x="167" y="125"/>
                  </a:lnTo>
                  <a:lnTo>
                    <a:pt x="160" y="164"/>
                  </a:lnTo>
                  <a:close/>
                  <a:moveTo>
                    <a:pt x="169" y="112"/>
                  </a:moveTo>
                  <a:lnTo>
                    <a:pt x="150" y="112"/>
                  </a:lnTo>
                  <a:lnTo>
                    <a:pt x="150" y="68"/>
                  </a:lnTo>
                  <a:lnTo>
                    <a:pt x="176" y="68"/>
                  </a:lnTo>
                  <a:lnTo>
                    <a:pt x="169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44890" y="5013176"/>
            <a:ext cx="3093309" cy="987198"/>
            <a:chOff x="6600057" y="2738983"/>
            <a:chExt cx="2893940" cy="923570"/>
          </a:xfrm>
        </p:grpSpPr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이용수수료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123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193195" y="5013176"/>
            <a:ext cx="3093309" cy="1202642"/>
            <a:chOff x="6600057" y="2738983"/>
            <a:chExt cx="2893940" cy="1125128"/>
          </a:xfrm>
        </p:grpSpPr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881913" y="3173056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오피스사용료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 기준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5941500" y="5013175"/>
            <a:ext cx="3093309" cy="987199"/>
            <a:chOff x="6600057" y="2738982"/>
            <a:chExt cx="2893940" cy="923571"/>
          </a:xfrm>
        </p:grpSpPr>
        <p:sp>
          <p:nvSpPr>
            <p:cNvPr id="104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시장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689804" y="5013176"/>
            <a:ext cx="3093309" cy="987198"/>
            <a:chOff x="6600057" y="2738983"/>
            <a:chExt cx="2893940" cy="923570"/>
          </a:xfrm>
        </p:grpSpPr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기타서비스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Freeform 516"/>
          <p:cNvSpPr>
            <a:spLocks noEditPoints="1"/>
          </p:cNvSpPr>
          <p:nvPr/>
        </p:nvSpPr>
        <p:spPr bwMode="auto">
          <a:xfrm>
            <a:off x="1614039" y="2891472"/>
            <a:ext cx="309870" cy="226338"/>
          </a:xfrm>
          <a:custGeom>
            <a:avLst/>
            <a:gdLst>
              <a:gd name="T0" fmla="*/ 81 w 231"/>
              <a:gd name="T1" fmla="*/ 168 h 168"/>
              <a:gd name="T2" fmla="*/ 90 w 231"/>
              <a:gd name="T3" fmla="*/ 161 h 168"/>
              <a:gd name="T4" fmla="*/ 120 w 231"/>
              <a:gd name="T5" fmla="*/ 86 h 168"/>
              <a:gd name="T6" fmla="*/ 142 w 231"/>
              <a:gd name="T7" fmla="*/ 161 h 168"/>
              <a:gd name="T8" fmla="*/ 165 w 231"/>
              <a:gd name="T9" fmla="*/ 168 h 168"/>
              <a:gd name="T10" fmla="*/ 170 w 231"/>
              <a:gd name="T11" fmla="*/ 166 h 168"/>
              <a:gd name="T12" fmla="*/ 175 w 231"/>
              <a:gd name="T13" fmla="*/ 161 h 168"/>
              <a:gd name="T14" fmla="*/ 220 w 231"/>
              <a:gd name="T15" fmla="*/ 86 h 168"/>
              <a:gd name="T16" fmla="*/ 227 w 231"/>
              <a:gd name="T17" fmla="*/ 84 h 168"/>
              <a:gd name="T18" fmla="*/ 231 w 231"/>
              <a:gd name="T19" fmla="*/ 70 h 168"/>
              <a:gd name="T20" fmla="*/ 227 w 231"/>
              <a:gd name="T21" fmla="*/ 62 h 168"/>
              <a:gd name="T22" fmla="*/ 200 w 231"/>
              <a:gd name="T23" fmla="*/ 61 h 168"/>
              <a:gd name="T24" fmla="*/ 213 w 231"/>
              <a:gd name="T25" fmla="*/ 12 h 168"/>
              <a:gd name="T26" fmla="*/ 211 w 231"/>
              <a:gd name="T27" fmla="*/ 3 h 168"/>
              <a:gd name="T28" fmla="*/ 188 w 231"/>
              <a:gd name="T29" fmla="*/ 0 h 168"/>
              <a:gd name="T30" fmla="*/ 181 w 231"/>
              <a:gd name="T31" fmla="*/ 2 h 168"/>
              <a:gd name="T32" fmla="*/ 165 w 231"/>
              <a:gd name="T33" fmla="*/ 61 h 168"/>
              <a:gd name="T34" fmla="*/ 131 w 231"/>
              <a:gd name="T35" fmla="*/ 7 h 168"/>
              <a:gd name="T36" fmla="*/ 127 w 231"/>
              <a:gd name="T37" fmla="*/ 2 h 168"/>
              <a:gd name="T38" fmla="*/ 117 w 231"/>
              <a:gd name="T39" fmla="*/ 0 h 168"/>
              <a:gd name="T40" fmla="*/ 106 w 231"/>
              <a:gd name="T41" fmla="*/ 0 h 168"/>
              <a:gd name="T42" fmla="*/ 100 w 231"/>
              <a:gd name="T43" fmla="*/ 7 h 168"/>
              <a:gd name="T44" fmla="*/ 67 w 231"/>
              <a:gd name="T45" fmla="*/ 61 h 168"/>
              <a:gd name="T46" fmla="*/ 52 w 231"/>
              <a:gd name="T47" fmla="*/ 3 h 168"/>
              <a:gd name="T48" fmla="*/ 43 w 231"/>
              <a:gd name="T49" fmla="*/ 0 h 168"/>
              <a:gd name="T50" fmla="*/ 27 w 231"/>
              <a:gd name="T51" fmla="*/ 0 h 168"/>
              <a:gd name="T52" fmla="*/ 20 w 231"/>
              <a:gd name="T53" fmla="*/ 3 h 168"/>
              <a:gd name="T54" fmla="*/ 18 w 231"/>
              <a:gd name="T55" fmla="*/ 12 h 168"/>
              <a:gd name="T56" fmla="*/ 11 w 231"/>
              <a:gd name="T57" fmla="*/ 61 h 168"/>
              <a:gd name="T58" fmla="*/ 2 w 231"/>
              <a:gd name="T59" fmla="*/ 66 h 168"/>
              <a:gd name="T60" fmla="*/ 0 w 231"/>
              <a:gd name="T61" fmla="*/ 77 h 168"/>
              <a:gd name="T62" fmla="*/ 4 w 231"/>
              <a:gd name="T63" fmla="*/ 84 h 168"/>
              <a:gd name="T64" fmla="*/ 38 w 231"/>
              <a:gd name="T65" fmla="*/ 86 h 168"/>
              <a:gd name="T66" fmla="*/ 58 w 231"/>
              <a:gd name="T67" fmla="*/ 161 h 168"/>
              <a:gd name="T68" fmla="*/ 63 w 231"/>
              <a:gd name="T69" fmla="*/ 168 h 168"/>
              <a:gd name="T70" fmla="*/ 42 w 231"/>
              <a:gd name="T71" fmla="*/ 75 h 168"/>
              <a:gd name="T72" fmla="*/ 38 w 231"/>
              <a:gd name="T73" fmla="*/ 71 h 168"/>
              <a:gd name="T74" fmla="*/ 29 w 231"/>
              <a:gd name="T75" fmla="*/ 11 h 168"/>
              <a:gd name="T76" fmla="*/ 43 w 231"/>
              <a:gd name="T77" fmla="*/ 11 h 168"/>
              <a:gd name="T78" fmla="*/ 61 w 231"/>
              <a:gd name="T79" fmla="*/ 71 h 168"/>
              <a:gd name="T80" fmla="*/ 95 w 231"/>
              <a:gd name="T81" fmla="*/ 68 h 168"/>
              <a:gd name="T82" fmla="*/ 122 w 231"/>
              <a:gd name="T83" fmla="*/ 11 h 168"/>
              <a:gd name="T84" fmla="*/ 142 w 231"/>
              <a:gd name="T85" fmla="*/ 71 h 168"/>
              <a:gd name="T86" fmla="*/ 175 w 231"/>
              <a:gd name="T87" fmla="*/ 68 h 168"/>
              <a:gd name="T88" fmla="*/ 188 w 231"/>
              <a:gd name="T89" fmla="*/ 11 h 168"/>
              <a:gd name="T90" fmla="*/ 186 w 231"/>
              <a:gd name="T91" fmla="*/ 71 h 168"/>
              <a:gd name="T92" fmla="*/ 220 w 231"/>
              <a:gd name="T93" fmla="*/ 75 h 168"/>
              <a:gd name="T94" fmla="*/ 186 w 231"/>
              <a:gd name="T95" fmla="*/ 75 h 168"/>
              <a:gd name="T96" fmla="*/ 129 w 231"/>
              <a:gd name="T97" fmla="*/ 79 h 168"/>
              <a:gd name="T98" fmla="*/ 117 w 231"/>
              <a:gd name="T99" fmla="*/ 75 h 168"/>
              <a:gd name="T100" fmla="*/ 102 w 231"/>
              <a:gd name="T101" fmla="*/ 79 h 168"/>
              <a:gd name="T102" fmla="*/ 68 w 231"/>
              <a:gd name="T103" fmla="*/ 15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1" h="168">
                <a:moveTo>
                  <a:pt x="67" y="168"/>
                </a:moveTo>
                <a:lnTo>
                  <a:pt x="81" y="168"/>
                </a:lnTo>
                <a:lnTo>
                  <a:pt x="81" y="168"/>
                </a:lnTo>
                <a:lnTo>
                  <a:pt x="86" y="166"/>
                </a:lnTo>
                <a:lnTo>
                  <a:pt x="90" y="161"/>
                </a:lnTo>
                <a:lnTo>
                  <a:pt x="90" y="161"/>
                </a:lnTo>
                <a:lnTo>
                  <a:pt x="111" y="86"/>
                </a:lnTo>
                <a:lnTo>
                  <a:pt x="117" y="86"/>
                </a:lnTo>
                <a:lnTo>
                  <a:pt x="120" y="86"/>
                </a:lnTo>
                <a:lnTo>
                  <a:pt x="120" y="86"/>
                </a:lnTo>
                <a:lnTo>
                  <a:pt x="142" y="161"/>
                </a:lnTo>
                <a:lnTo>
                  <a:pt x="142" y="161"/>
                </a:lnTo>
                <a:lnTo>
                  <a:pt x="145" y="166"/>
                </a:lnTo>
                <a:lnTo>
                  <a:pt x="150" y="168"/>
                </a:lnTo>
                <a:lnTo>
                  <a:pt x="165" y="168"/>
                </a:lnTo>
                <a:lnTo>
                  <a:pt x="165" y="168"/>
                </a:lnTo>
                <a:lnTo>
                  <a:pt x="168" y="168"/>
                </a:lnTo>
                <a:lnTo>
                  <a:pt x="170" y="166"/>
                </a:lnTo>
                <a:lnTo>
                  <a:pt x="174" y="164"/>
                </a:lnTo>
                <a:lnTo>
                  <a:pt x="175" y="161"/>
                </a:lnTo>
                <a:lnTo>
                  <a:pt x="175" y="161"/>
                </a:lnTo>
                <a:lnTo>
                  <a:pt x="193" y="86"/>
                </a:lnTo>
                <a:lnTo>
                  <a:pt x="220" y="86"/>
                </a:lnTo>
                <a:lnTo>
                  <a:pt x="220" y="86"/>
                </a:lnTo>
                <a:lnTo>
                  <a:pt x="224" y="86"/>
                </a:lnTo>
                <a:lnTo>
                  <a:pt x="227" y="84"/>
                </a:lnTo>
                <a:lnTo>
                  <a:pt x="227" y="84"/>
                </a:lnTo>
                <a:lnTo>
                  <a:pt x="229" y="80"/>
                </a:lnTo>
                <a:lnTo>
                  <a:pt x="231" y="77"/>
                </a:lnTo>
                <a:lnTo>
                  <a:pt x="231" y="70"/>
                </a:lnTo>
                <a:lnTo>
                  <a:pt x="231" y="70"/>
                </a:lnTo>
                <a:lnTo>
                  <a:pt x="229" y="66"/>
                </a:lnTo>
                <a:lnTo>
                  <a:pt x="227" y="62"/>
                </a:lnTo>
                <a:lnTo>
                  <a:pt x="224" y="61"/>
                </a:lnTo>
                <a:lnTo>
                  <a:pt x="220" y="61"/>
                </a:lnTo>
                <a:lnTo>
                  <a:pt x="200" y="61"/>
                </a:lnTo>
                <a:lnTo>
                  <a:pt x="200" y="61"/>
                </a:lnTo>
                <a:lnTo>
                  <a:pt x="213" y="12"/>
                </a:lnTo>
                <a:lnTo>
                  <a:pt x="213" y="12"/>
                </a:lnTo>
                <a:lnTo>
                  <a:pt x="213" y="7"/>
                </a:lnTo>
                <a:lnTo>
                  <a:pt x="211" y="3"/>
                </a:lnTo>
                <a:lnTo>
                  <a:pt x="211" y="3"/>
                </a:lnTo>
                <a:lnTo>
                  <a:pt x="208" y="0"/>
                </a:lnTo>
                <a:lnTo>
                  <a:pt x="204" y="0"/>
                </a:lnTo>
                <a:lnTo>
                  <a:pt x="188" y="0"/>
                </a:lnTo>
                <a:lnTo>
                  <a:pt x="188" y="0"/>
                </a:lnTo>
                <a:lnTo>
                  <a:pt x="184" y="0"/>
                </a:lnTo>
                <a:lnTo>
                  <a:pt x="181" y="2"/>
                </a:lnTo>
                <a:lnTo>
                  <a:pt x="179" y="3"/>
                </a:lnTo>
                <a:lnTo>
                  <a:pt x="177" y="7"/>
                </a:lnTo>
                <a:lnTo>
                  <a:pt x="165" y="61"/>
                </a:lnTo>
                <a:lnTo>
                  <a:pt x="147" y="61"/>
                </a:lnTo>
                <a:lnTo>
                  <a:pt x="147" y="61"/>
                </a:lnTo>
                <a:lnTo>
                  <a:pt x="131" y="7"/>
                </a:lnTo>
                <a:lnTo>
                  <a:pt x="131" y="7"/>
                </a:lnTo>
                <a:lnTo>
                  <a:pt x="131" y="3"/>
                </a:lnTo>
                <a:lnTo>
                  <a:pt x="127" y="2"/>
                </a:lnTo>
                <a:lnTo>
                  <a:pt x="125" y="0"/>
                </a:lnTo>
                <a:lnTo>
                  <a:pt x="122" y="0"/>
                </a:lnTo>
                <a:lnTo>
                  <a:pt x="117" y="0"/>
                </a:lnTo>
                <a:lnTo>
                  <a:pt x="109" y="0"/>
                </a:lnTo>
                <a:lnTo>
                  <a:pt x="109" y="0"/>
                </a:lnTo>
                <a:lnTo>
                  <a:pt x="106" y="0"/>
                </a:lnTo>
                <a:lnTo>
                  <a:pt x="104" y="2"/>
                </a:lnTo>
                <a:lnTo>
                  <a:pt x="100" y="3"/>
                </a:lnTo>
                <a:lnTo>
                  <a:pt x="100" y="7"/>
                </a:lnTo>
                <a:lnTo>
                  <a:pt x="100" y="7"/>
                </a:lnTo>
                <a:lnTo>
                  <a:pt x="84" y="61"/>
                </a:lnTo>
                <a:lnTo>
                  <a:pt x="67" y="61"/>
                </a:lnTo>
                <a:lnTo>
                  <a:pt x="54" y="7"/>
                </a:lnTo>
                <a:lnTo>
                  <a:pt x="54" y="7"/>
                </a:lnTo>
                <a:lnTo>
                  <a:pt x="52" y="3"/>
                </a:lnTo>
                <a:lnTo>
                  <a:pt x="50" y="2"/>
                </a:lnTo>
                <a:lnTo>
                  <a:pt x="47" y="0"/>
                </a:lnTo>
                <a:lnTo>
                  <a:pt x="43" y="0"/>
                </a:lnTo>
                <a:lnTo>
                  <a:pt x="43" y="0"/>
                </a:lnTo>
                <a:lnTo>
                  <a:pt x="27" y="0"/>
                </a:lnTo>
                <a:lnTo>
                  <a:pt x="27" y="0"/>
                </a:lnTo>
                <a:lnTo>
                  <a:pt x="24" y="0"/>
                </a:lnTo>
                <a:lnTo>
                  <a:pt x="20" y="3"/>
                </a:lnTo>
                <a:lnTo>
                  <a:pt x="20" y="3"/>
                </a:lnTo>
                <a:lnTo>
                  <a:pt x="18" y="7"/>
                </a:lnTo>
                <a:lnTo>
                  <a:pt x="18" y="12"/>
                </a:lnTo>
                <a:lnTo>
                  <a:pt x="18" y="12"/>
                </a:lnTo>
                <a:lnTo>
                  <a:pt x="31" y="61"/>
                </a:lnTo>
                <a:lnTo>
                  <a:pt x="11" y="61"/>
                </a:lnTo>
                <a:lnTo>
                  <a:pt x="11" y="61"/>
                </a:lnTo>
                <a:lnTo>
                  <a:pt x="8" y="61"/>
                </a:lnTo>
                <a:lnTo>
                  <a:pt x="4" y="62"/>
                </a:lnTo>
                <a:lnTo>
                  <a:pt x="2" y="66"/>
                </a:lnTo>
                <a:lnTo>
                  <a:pt x="0" y="70"/>
                </a:lnTo>
                <a:lnTo>
                  <a:pt x="0" y="77"/>
                </a:lnTo>
                <a:lnTo>
                  <a:pt x="0" y="77"/>
                </a:lnTo>
                <a:lnTo>
                  <a:pt x="2" y="80"/>
                </a:lnTo>
                <a:lnTo>
                  <a:pt x="4" y="84"/>
                </a:lnTo>
                <a:lnTo>
                  <a:pt x="4" y="84"/>
                </a:lnTo>
                <a:lnTo>
                  <a:pt x="8" y="86"/>
                </a:lnTo>
                <a:lnTo>
                  <a:pt x="11" y="86"/>
                </a:lnTo>
                <a:lnTo>
                  <a:pt x="38" y="86"/>
                </a:lnTo>
                <a:lnTo>
                  <a:pt x="38" y="86"/>
                </a:lnTo>
                <a:lnTo>
                  <a:pt x="58" y="161"/>
                </a:lnTo>
                <a:lnTo>
                  <a:pt x="58" y="161"/>
                </a:lnTo>
                <a:lnTo>
                  <a:pt x="58" y="164"/>
                </a:lnTo>
                <a:lnTo>
                  <a:pt x="61" y="166"/>
                </a:lnTo>
                <a:lnTo>
                  <a:pt x="63" y="168"/>
                </a:lnTo>
                <a:lnTo>
                  <a:pt x="67" y="168"/>
                </a:lnTo>
                <a:lnTo>
                  <a:pt x="67" y="168"/>
                </a:lnTo>
                <a:close/>
                <a:moveTo>
                  <a:pt x="42" y="75"/>
                </a:moveTo>
                <a:lnTo>
                  <a:pt x="13" y="75"/>
                </a:lnTo>
                <a:lnTo>
                  <a:pt x="13" y="71"/>
                </a:lnTo>
                <a:lnTo>
                  <a:pt x="38" y="71"/>
                </a:lnTo>
                <a:lnTo>
                  <a:pt x="45" y="71"/>
                </a:lnTo>
                <a:lnTo>
                  <a:pt x="43" y="64"/>
                </a:lnTo>
                <a:lnTo>
                  <a:pt x="29" y="11"/>
                </a:lnTo>
                <a:lnTo>
                  <a:pt x="29" y="11"/>
                </a:lnTo>
                <a:lnTo>
                  <a:pt x="43" y="11"/>
                </a:lnTo>
                <a:lnTo>
                  <a:pt x="43" y="11"/>
                </a:lnTo>
                <a:lnTo>
                  <a:pt x="56" y="68"/>
                </a:lnTo>
                <a:lnTo>
                  <a:pt x="58" y="71"/>
                </a:lnTo>
                <a:lnTo>
                  <a:pt x="61" y="71"/>
                </a:lnTo>
                <a:lnTo>
                  <a:pt x="90" y="71"/>
                </a:lnTo>
                <a:lnTo>
                  <a:pt x="93" y="71"/>
                </a:lnTo>
                <a:lnTo>
                  <a:pt x="95" y="68"/>
                </a:lnTo>
                <a:lnTo>
                  <a:pt x="111" y="11"/>
                </a:lnTo>
                <a:lnTo>
                  <a:pt x="117" y="11"/>
                </a:lnTo>
                <a:lnTo>
                  <a:pt x="122" y="11"/>
                </a:lnTo>
                <a:lnTo>
                  <a:pt x="136" y="68"/>
                </a:lnTo>
                <a:lnTo>
                  <a:pt x="138" y="71"/>
                </a:lnTo>
                <a:lnTo>
                  <a:pt x="142" y="71"/>
                </a:lnTo>
                <a:lnTo>
                  <a:pt x="170" y="71"/>
                </a:lnTo>
                <a:lnTo>
                  <a:pt x="174" y="71"/>
                </a:lnTo>
                <a:lnTo>
                  <a:pt x="175" y="68"/>
                </a:lnTo>
                <a:lnTo>
                  <a:pt x="175" y="68"/>
                </a:lnTo>
                <a:lnTo>
                  <a:pt x="188" y="11"/>
                </a:lnTo>
                <a:lnTo>
                  <a:pt x="188" y="11"/>
                </a:lnTo>
                <a:lnTo>
                  <a:pt x="202" y="11"/>
                </a:lnTo>
                <a:lnTo>
                  <a:pt x="188" y="64"/>
                </a:lnTo>
                <a:lnTo>
                  <a:pt x="186" y="71"/>
                </a:lnTo>
                <a:lnTo>
                  <a:pt x="193" y="71"/>
                </a:lnTo>
                <a:lnTo>
                  <a:pt x="220" y="71"/>
                </a:lnTo>
                <a:lnTo>
                  <a:pt x="220" y="75"/>
                </a:lnTo>
                <a:lnTo>
                  <a:pt x="190" y="75"/>
                </a:lnTo>
                <a:lnTo>
                  <a:pt x="186" y="75"/>
                </a:lnTo>
                <a:lnTo>
                  <a:pt x="186" y="75"/>
                </a:lnTo>
                <a:lnTo>
                  <a:pt x="165" y="157"/>
                </a:lnTo>
                <a:lnTo>
                  <a:pt x="152" y="157"/>
                </a:lnTo>
                <a:lnTo>
                  <a:pt x="129" y="79"/>
                </a:lnTo>
                <a:lnTo>
                  <a:pt x="129" y="75"/>
                </a:lnTo>
                <a:lnTo>
                  <a:pt x="124" y="75"/>
                </a:lnTo>
                <a:lnTo>
                  <a:pt x="117" y="75"/>
                </a:lnTo>
                <a:lnTo>
                  <a:pt x="108" y="75"/>
                </a:lnTo>
                <a:lnTo>
                  <a:pt x="104" y="75"/>
                </a:lnTo>
                <a:lnTo>
                  <a:pt x="102" y="79"/>
                </a:lnTo>
                <a:lnTo>
                  <a:pt x="79" y="157"/>
                </a:lnTo>
                <a:lnTo>
                  <a:pt x="68" y="157"/>
                </a:lnTo>
                <a:lnTo>
                  <a:pt x="68" y="157"/>
                </a:lnTo>
                <a:lnTo>
                  <a:pt x="47" y="75"/>
                </a:lnTo>
                <a:lnTo>
                  <a:pt x="42" y="7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F443F0-86A6-4065-89E9-E52B6A16FFB3}"/>
              </a:ext>
            </a:extLst>
          </p:cNvPr>
          <p:cNvSpPr txBox="1"/>
          <p:nvPr/>
        </p:nvSpPr>
        <p:spPr>
          <a:xfrm>
            <a:off x="1415542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74243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11161240" cy="5904656"/>
          </a:xfrm>
          <a:prstGeom prst="rect">
            <a:avLst/>
          </a:prstGeom>
          <a:noFill/>
          <a:ln>
            <a:solidFill>
              <a:srgbClr val="9FCE3E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018">
            <a:off x="8294390" y="1050928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기간별 매출 예상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부제목 2"/>
          <p:cNvSpPr txBox="1">
            <a:spLocks/>
          </p:cNvSpPr>
          <p:nvPr/>
        </p:nvSpPr>
        <p:spPr>
          <a:xfrm>
            <a:off x="9977378" y="1628801"/>
            <a:ext cx="1036295" cy="333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95916" y="2033859"/>
            <a:ext cx="9843956" cy="2674179"/>
            <a:chOff x="1195916" y="2033859"/>
            <a:chExt cx="9843956" cy="2674179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1242182" y="2035299"/>
              <a:ext cx="7560840" cy="8443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199457" y="2033859"/>
              <a:ext cx="9840415" cy="2662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부제목 2"/>
            <p:cNvSpPr txBox="1">
              <a:spLocks/>
            </p:cNvSpPr>
            <p:nvPr/>
          </p:nvSpPr>
          <p:spPr>
            <a:xfrm>
              <a:off x="1239142" y="362380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      비</a:t>
              </a:r>
            </a:p>
          </p:txBody>
        </p:sp>
        <p:sp>
          <p:nvSpPr>
            <p:cNvPr id="59" name="부제목 2"/>
            <p:cNvSpPr txBox="1">
              <a:spLocks/>
            </p:cNvSpPr>
            <p:nvPr/>
          </p:nvSpPr>
          <p:spPr>
            <a:xfrm>
              <a:off x="3035202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10,000                       15,000                         20,000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부제목 2"/>
            <p:cNvSpPr txBox="1">
              <a:spLocks/>
            </p:cNvSpPr>
            <p:nvPr/>
          </p:nvSpPr>
          <p:spPr>
            <a:xfrm>
              <a:off x="1277653" y="3994931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매출액</a:t>
              </a:r>
            </a:p>
          </p:txBody>
        </p:sp>
        <p:sp>
          <p:nvSpPr>
            <p:cNvPr id="73" name="부제목 2"/>
            <p:cNvSpPr txBox="1">
              <a:spLocks/>
            </p:cNvSpPr>
            <p:nvPr/>
          </p:nvSpPr>
          <p:spPr>
            <a:xfrm>
              <a:off x="2788998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105,000                     115,500                     127,050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부제목 2"/>
            <p:cNvSpPr txBox="1">
              <a:spLocks/>
            </p:cNvSpPr>
            <p:nvPr/>
          </p:nvSpPr>
          <p:spPr>
            <a:xfrm>
              <a:off x="1277653" y="434388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손익</a:t>
              </a:r>
            </a:p>
          </p:txBody>
        </p:sp>
        <p:sp>
          <p:nvSpPr>
            <p:cNvPr id="75" name="부제목 2"/>
            <p:cNvSpPr txBox="1">
              <a:spLocks/>
            </p:cNvSpPr>
            <p:nvPr/>
          </p:nvSpPr>
          <p:spPr>
            <a:xfrm>
              <a:off x="2882500" y="4325591"/>
              <a:ext cx="3876960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▼35,000                    ▼32,500                   ▼27,050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부제목 2"/>
            <p:cNvSpPr txBox="1">
              <a:spLocks/>
            </p:cNvSpPr>
            <p:nvPr/>
          </p:nvSpPr>
          <p:spPr>
            <a:xfrm>
              <a:off x="6835713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22,000                         22,000                           22,000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부제목 2"/>
            <p:cNvSpPr txBox="1">
              <a:spLocks/>
            </p:cNvSpPr>
            <p:nvPr/>
          </p:nvSpPr>
          <p:spPr>
            <a:xfrm>
              <a:off x="6835713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139,755                      139,755                        139,755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부제목 2"/>
            <p:cNvSpPr txBox="1">
              <a:spLocks/>
            </p:cNvSpPr>
            <p:nvPr/>
          </p:nvSpPr>
          <p:spPr>
            <a:xfrm>
              <a:off x="6835713" y="433667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▼17,755                     ▼17,755                       ▼17,755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부제목 2"/>
            <p:cNvSpPr txBox="1">
              <a:spLocks/>
            </p:cNvSpPr>
            <p:nvPr/>
          </p:nvSpPr>
          <p:spPr>
            <a:xfrm>
              <a:off x="1364528" y="2159493"/>
              <a:ext cx="1722003" cy="640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    분</a:t>
              </a:r>
            </a:p>
          </p:txBody>
        </p:sp>
        <p:sp>
          <p:nvSpPr>
            <p:cNvPr id="80" name="부제목 2"/>
            <p:cNvSpPr txBox="1">
              <a:spLocks/>
            </p:cNvSpPr>
            <p:nvPr/>
          </p:nvSpPr>
          <p:spPr>
            <a:xfrm>
              <a:off x="3021538" y="2152281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1" name="부제목 2"/>
            <p:cNvSpPr txBox="1">
              <a:spLocks/>
            </p:cNvSpPr>
            <p:nvPr/>
          </p:nvSpPr>
          <p:spPr>
            <a:xfrm>
              <a:off x="2788998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2" name="부제목 2"/>
            <p:cNvSpPr txBox="1">
              <a:spLocks/>
            </p:cNvSpPr>
            <p:nvPr/>
          </p:nvSpPr>
          <p:spPr>
            <a:xfrm>
              <a:off x="4098032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3" name="부제목 2"/>
            <p:cNvSpPr txBox="1">
              <a:spLocks/>
            </p:cNvSpPr>
            <p:nvPr/>
          </p:nvSpPr>
          <p:spPr>
            <a:xfrm>
              <a:off x="5500569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4" name="부제목 2"/>
            <p:cNvSpPr txBox="1">
              <a:spLocks/>
            </p:cNvSpPr>
            <p:nvPr/>
          </p:nvSpPr>
          <p:spPr>
            <a:xfrm>
              <a:off x="6809603" y="2132857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5" name="부제목 2"/>
            <p:cNvSpPr txBox="1">
              <a:spLocks/>
            </p:cNvSpPr>
            <p:nvPr/>
          </p:nvSpPr>
          <p:spPr>
            <a:xfrm>
              <a:off x="6809603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6" name="부제목 2"/>
            <p:cNvSpPr txBox="1">
              <a:spLocks/>
            </p:cNvSpPr>
            <p:nvPr/>
          </p:nvSpPr>
          <p:spPr>
            <a:xfrm>
              <a:off x="819874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7" name="부제목 2"/>
            <p:cNvSpPr txBox="1">
              <a:spLocks/>
            </p:cNvSpPr>
            <p:nvPr/>
          </p:nvSpPr>
          <p:spPr>
            <a:xfrm>
              <a:off x="959693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8" name="부제목 2"/>
            <p:cNvSpPr txBox="1">
              <a:spLocks/>
            </p:cNvSpPr>
            <p:nvPr/>
          </p:nvSpPr>
          <p:spPr>
            <a:xfrm>
              <a:off x="1239142" y="290372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건 비</a:t>
              </a:r>
            </a:p>
          </p:txBody>
        </p:sp>
        <p:sp>
          <p:nvSpPr>
            <p:cNvPr id="89" name="부제목 2"/>
            <p:cNvSpPr txBox="1">
              <a:spLocks/>
            </p:cNvSpPr>
            <p:nvPr/>
          </p:nvSpPr>
          <p:spPr>
            <a:xfrm>
              <a:off x="1239142" y="326376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 대 </a:t>
              </a:r>
              <a:r>
                <a:rPr lang="ko-KR" altLang="en-US" sz="1200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료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부제목 2"/>
            <p:cNvSpPr txBox="1">
              <a:spLocks/>
            </p:cNvSpPr>
            <p:nvPr/>
          </p:nvSpPr>
          <p:spPr>
            <a:xfrm>
              <a:off x="2788998" y="2813423"/>
              <a:ext cx="1301960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15,000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부제목 2"/>
            <p:cNvSpPr txBox="1">
              <a:spLocks/>
            </p:cNvSpPr>
            <p:nvPr/>
          </p:nvSpPr>
          <p:spPr>
            <a:xfrm>
              <a:off x="304539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45,000                       50,000                         60,000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부제목 2"/>
            <p:cNvSpPr txBox="1">
              <a:spLocks/>
            </p:cNvSpPr>
            <p:nvPr/>
          </p:nvSpPr>
          <p:spPr>
            <a:xfrm>
              <a:off x="6845906" y="288543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20,000                          20,000                           20,000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부제목 2"/>
            <p:cNvSpPr txBox="1">
              <a:spLocks/>
            </p:cNvSpPr>
            <p:nvPr/>
          </p:nvSpPr>
          <p:spPr>
            <a:xfrm>
              <a:off x="684590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80,000                          80,000                           80,000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2788998" y="2033859"/>
              <a:ext cx="0" cy="26556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195916" y="4325591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2788998" y="2467303"/>
              <a:ext cx="82508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9558214" y="2480373"/>
              <a:ext cx="0" cy="22163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199460" y="2033859"/>
              <a:ext cx="0" cy="26628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4152870" y="247992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5467920" y="246730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6761290" y="2043742"/>
              <a:ext cx="0" cy="26642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8189003" y="2479923"/>
              <a:ext cx="0" cy="21984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1199457" y="4678419"/>
              <a:ext cx="9817757" cy="19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11017213" y="2035299"/>
              <a:ext cx="1" cy="26542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1199456" y="2035299"/>
              <a:ext cx="9817757" cy="844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부제목 2"/>
            <p:cNvSpPr txBox="1">
              <a:spLocks/>
            </p:cNvSpPr>
            <p:nvPr/>
          </p:nvSpPr>
          <p:spPr>
            <a:xfrm>
              <a:off x="4191534" y="2855686"/>
              <a:ext cx="1258891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18,000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부제목 2"/>
            <p:cNvSpPr txBox="1">
              <a:spLocks/>
            </p:cNvSpPr>
            <p:nvPr/>
          </p:nvSpPr>
          <p:spPr>
            <a:xfrm>
              <a:off x="5500569" y="2852937"/>
              <a:ext cx="1122029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1195916" y="3232282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1195916" y="3616595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1195916" y="3966833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1195916" y="2852937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부제목 2"/>
          <p:cNvSpPr txBox="1">
            <a:spLocks/>
          </p:cNvSpPr>
          <p:nvPr/>
        </p:nvSpPr>
        <p:spPr>
          <a:xfrm>
            <a:off x="1097775" y="4876373"/>
            <a:ext cx="1811134" cy="424836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산출기준</a:t>
            </a:r>
          </a:p>
        </p:txBody>
      </p:sp>
      <p:sp>
        <p:nvSpPr>
          <p:cNvPr id="131" name="부제목 2"/>
          <p:cNvSpPr txBox="1">
            <a:spLocks/>
          </p:cNvSpPr>
          <p:nvPr/>
        </p:nvSpPr>
        <p:spPr>
          <a:xfrm>
            <a:off x="2039214" y="5157192"/>
            <a:ext cx="7369154" cy="1346708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인건비 인당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임대료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편차 고려 평균치 반영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경비  각 공유사무실 운영비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매출액은 이사건수의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기준으로 전월 대비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반영 그 이후 일정치 부여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정책적 변화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환경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혁신적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변화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시장 분석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26833" y="2114361"/>
            <a:ext cx="1160810" cy="1160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4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경쟁력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서비스 시장 의 혁신을 바라는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876233" y="2455450"/>
            <a:ext cx="484080" cy="478632"/>
            <a:chOff x="1595062" y="5235575"/>
            <a:chExt cx="987426" cy="976313"/>
          </a:xfrm>
        </p:grpSpPr>
        <p:sp>
          <p:nvSpPr>
            <p:cNvPr id="25" name="Freeform 470"/>
            <p:cNvSpPr>
              <a:spLocks/>
            </p:cNvSpPr>
            <p:nvPr/>
          </p:nvSpPr>
          <p:spPr bwMode="auto">
            <a:xfrm>
              <a:off x="1920500" y="5235575"/>
              <a:ext cx="661988" cy="139700"/>
            </a:xfrm>
            <a:custGeom>
              <a:avLst/>
              <a:gdLst>
                <a:gd name="T0" fmla="*/ 579 w 593"/>
                <a:gd name="T1" fmla="*/ 124 h 124"/>
                <a:gd name="T2" fmla="*/ 565 w 593"/>
                <a:gd name="T3" fmla="*/ 110 h 124"/>
                <a:gd name="T4" fmla="*/ 565 w 593"/>
                <a:gd name="T5" fmla="*/ 34 h 124"/>
                <a:gd name="T6" fmla="*/ 560 w 593"/>
                <a:gd name="T7" fmla="*/ 28 h 124"/>
                <a:gd name="T8" fmla="*/ 63 w 593"/>
                <a:gd name="T9" fmla="*/ 28 h 124"/>
                <a:gd name="T10" fmla="*/ 28 w 593"/>
                <a:gd name="T11" fmla="*/ 82 h 124"/>
                <a:gd name="T12" fmla="*/ 14 w 593"/>
                <a:gd name="T13" fmla="*/ 96 h 124"/>
                <a:gd name="T14" fmla="*/ 0 w 593"/>
                <a:gd name="T15" fmla="*/ 82 h 124"/>
                <a:gd name="T16" fmla="*/ 63 w 593"/>
                <a:gd name="T17" fmla="*/ 0 h 124"/>
                <a:gd name="T18" fmla="*/ 560 w 593"/>
                <a:gd name="T19" fmla="*/ 0 h 124"/>
                <a:gd name="T20" fmla="*/ 593 w 593"/>
                <a:gd name="T21" fmla="*/ 34 h 124"/>
                <a:gd name="T22" fmla="*/ 593 w 593"/>
                <a:gd name="T23" fmla="*/ 110 h 124"/>
                <a:gd name="T24" fmla="*/ 579 w 593"/>
                <a:gd name="T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3" h="124">
                  <a:moveTo>
                    <a:pt x="579" y="124"/>
                  </a:moveTo>
                  <a:cubicBezTo>
                    <a:pt x="571" y="124"/>
                    <a:pt x="565" y="118"/>
                    <a:pt x="565" y="110"/>
                  </a:cubicBezTo>
                  <a:cubicBezTo>
                    <a:pt x="565" y="34"/>
                    <a:pt x="565" y="34"/>
                    <a:pt x="565" y="34"/>
                  </a:cubicBezTo>
                  <a:cubicBezTo>
                    <a:pt x="565" y="31"/>
                    <a:pt x="563" y="28"/>
                    <a:pt x="560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38" y="28"/>
                    <a:pt x="28" y="44"/>
                    <a:pt x="28" y="82"/>
                  </a:cubicBezTo>
                  <a:cubicBezTo>
                    <a:pt x="28" y="90"/>
                    <a:pt x="22" y="96"/>
                    <a:pt x="14" y="96"/>
                  </a:cubicBezTo>
                  <a:cubicBezTo>
                    <a:pt x="6" y="96"/>
                    <a:pt x="0" y="90"/>
                    <a:pt x="0" y="82"/>
                  </a:cubicBezTo>
                  <a:cubicBezTo>
                    <a:pt x="0" y="28"/>
                    <a:pt x="21" y="0"/>
                    <a:pt x="63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79" y="0"/>
                    <a:pt x="593" y="15"/>
                    <a:pt x="593" y="34"/>
                  </a:cubicBezTo>
                  <a:cubicBezTo>
                    <a:pt x="593" y="110"/>
                    <a:pt x="593" y="110"/>
                    <a:pt x="593" y="110"/>
                  </a:cubicBezTo>
                  <a:cubicBezTo>
                    <a:pt x="593" y="118"/>
                    <a:pt x="587" y="124"/>
                    <a:pt x="579" y="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Oval 471"/>
            <p:cNvSpPr>
              <a:spLocks noChangeArrowheads="1"/>
            </p:cNvSpPr>
            <p:nvPr/>
          </p:nvSpPr>
          <p:spPr bwMode="auto">
            <a:xfrm>
              <a:off x="2438025" y="5657850"/>
              <a:ext cx="49213" cy="492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472"/>
            <p:cNvSpPr>
              <a:spLocks/>
            </p:cNvSpPr>
            <p:nvPr/>
          </p:nvSpPr>
          <p:spPr bwMode="auto">
            <a:xfrm>
              <a:off x="1876050" y="5332413"/>
              <a:ext cx="706438" cy="646112"/>
            </a:xfrm>
            <a:custGeom>
              <a:avLst/>
              <a:gdLst>
                <a:gd name="T0" fmla="*/ 597 w 632"/>
                <a:gd name="T1" fmla="*/ 578 h 578"/>
                <a:gd name="T2" fmla="*/ 112 w 632"/>
                <a:gd name="T3" fmla="*/ 578 h 578"/>
                <a:gd name="T4" fmla="*/ 63 w 632"/>
                <a:gd name="T5" fmla="*/ 569 h 578"/>
                <a:gd name="T6" fmla="*/ 56 w 632"/>
                <a:gd name="T7" fmla="*/ 550 h 578"/>
                <a:gd name="T8" fmla="*/ 75 w 632"/>
                <a:gd name="T9" fmla="*/ 543 h 578"/>
                <a:gd name="T10" fmla="*/ 112 w 632"/>
                <a:gd name="T11" fmla="*/ 550 h 578"/>
                <a:gd name="T12" fmla="*/ 597 w 632"/>
                <a:gd name="T13" fmla="*/ 550 h 578"/>
                <a:gd name="T14" fmla="*/ 604 w 632"/>
                <a:gd name="T15" fmla="*/ 544 h 578"/>
                <a:gd name="T16" fmla="*/ 604 w 632"/>
                <a:gd name="T17" fmla="*/ 88 h 578"/>
                <a:gd name="T18" fmla="*/ 597 w 632"/>
                <a:gd name="T19" fmla="*/ 82 h 578"/>
                <a:gd name="T20" fmla="*/ 72 w 632"/>
                <a:gd name="T21" fmla="*/ 82 h 578"/>
                <a:gd name="T22" fmla="*/ 28 w 632"/>
                <a:gd name="T23" fmla="*/ 63 h 578"/>
                <a:gd name="T24" fmla="*/ 28 w 632"/>
                <a:gd name="T25" fmla="*/ 244 h 578"/>
                <a:gd name="T26" fmla="*/ 14 w 632"/>
                <a:gd name="T27" fmla="*/ 258 h 578"/>
                <a:gd name="T28" fmla="*/ 0 w 632"/>
                <a:gd name="T29" fmla="*/ 244 h 578"/>
                <a:gd name="T30" fmla="*/ 0 w 632"/>
                <a:gd name="T31" fmla="*/ 15 h 578"/>
                <a:gd name="T32" fmla="*/ 12 w 632"/>
                <a:gd name="T33" fmla="*/ 1 h 578"/>
                <a:gd name="T34" fmla="*/ 27 w 632"/>
                <a:gd name="T35" fmla="*/ 11 h 578"/>
                <a:gd name="T36" fmla="*/ 72 w 632"/>
                <a:gd name="T37" fmla="*/ 54 h 578"/>
                <a:gd name="T38" fmla="*/ 597 w 632"/>
                <a:gd name="T39" fmla="*/ 54 h 578"/>
                <a:gd name="T40" fmla="*/ 632 w 632"/>
                <a:gd name="T41" fmla="*/ 88 h 578"/>
                <a:gd name="T42" fmla="*/ 632 w 632"/>
                <a:gd name="T43" fmla="*/ 544 h 578"/>
                <a:gd name="T44" fmla="*/ 597 w 632"/>
                <a:gd name="T45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2" h="578">
                  <a:moveTo>
                    <a:pt x="597" y="578"/>
                  </a:moveTo>
                  <a:cubicBezTo>
                    <a:pt x="112" y="578"/>
                    <a:pt x="112" y="578"/>
                    <a:pt x="112" y="578"/>
                  </a:cubicBezTo>
                  <a:cubicBezTo>
                    <a:pt x="93" y="578"/>
                    <a:pt x="77" y="575"/>
                    <a:pt x="63" y="569"/>
                  </a:cubicBezTo>
                  <a:cubicBezTo>
                    <a:pt x="56" y="566"/>
                    <a:pt x="53" y="557"/>
                    <a:pt x="56" y="550"/>
                  </a:cubicBezTo>
                  <a:cubicBezTo>
                    <a:pt x="59" y="543"/>
                    <a:pt x="68" y="540"/>
                    <a:pt x="75" y="543"/>
                  </a:cubicBezTo>
                  <a:cubicBezTo>
                    <a:pt x="84" y="548"/>
                    <a:pt x="98" y="550"/>
                    <a:pt x="112" y="550"/>
                  </a:cubicBezTo>
                  <a:cubicBezTo>
                    <a:pt x="597" y="550"/>
                    <a:pt x="597" y="550"/>
                    <a:pt x="597" y="550"/>
                  </a:cubicBezTo>
                  <a:cubicBezTo>
                    <a:pt x="600" y="550"/>
                    <a:pt x="604" y="547"/>
                    <a:pt x="604" y="544"/>
                  </a:cubicBezTo>
                  <a:cubicBezTo>
                    <a:pt x="604" y="88"/>
                    <a:pt x="604" y="88"/>
                    <a:pt x="604" y="88"/>
                  </a:cubicBezTo>
                  <a:cubicBezTo>
                    <a:pt x="604" y="85"/>
                    <a:pt x="600" y="82"/>
                    <a:pt x="597" y="82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53" y="82"/>
                    <a:pt x="39" y="74"/>
                    <a:pt x="28" y="63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8" y="252"/>
                    <a:pt x="22" y="258"/>
                    <a:pt x="14" y="258"/>
                  </a:cubicBezTo>
                  <a:cubicBezTo>
                    <a:pt x="6" y="258"/>
                    <a:pt x="0" y="252"/>
                    <a:pt x="0" y="2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"/>
                    <a:pt x="5" y="2"/>
                    <a:pt x="12" y="1"/>
                  </a:cubicBezTo>
                  <a:cubicBezTo>
                    <a:pt x="19" y="0"/>
                    <a:pt x="25" y="4"/>
                    <a:pt x="27" y="11"/>
                  </a:cubicBezTo>
                  <a:cubicBezTo>
                    <a:pt x="27" y="11"/>
                    <a:pt x="42" y="54"/>
                    <a:pt x="72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616" y="54"/>
                    <a:pt x="632" y="70"/>
                    <a:pt x="632" y="88"/>
                  </a:cubicBezTo>
                  <a:cubicBezTo>
                    <a:pt x="632" y="544"/>
                    <a:pt x="632" y="544"/>
                    <a:pt x="632" y="544"/>
                  </a:cubicBezTo>
                  <a:cubicBezTo>
                    <a:pt x="632" y="562"/>
                    <a:pt x="616" y="578"/>
                    <a:pt x="597" y="5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473"/>
            <p:cNvSpPr>
              <a:spLocks/>
            </p:cNvSpPr>
            <p:nvPr/>
          </p:nvSpPr>
          <p:spPr bwMode="auto">
            <a:xfrm>
              <a:off x="1595062" y="60499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10 w 280"/>
                <a:gd name="T7" fmla="*/ 9 h 145"/>
                <a:gd name="T8" fmla="*/ 30 w 280"/>
                <a:gd name="T9" fmla="*/ 7 h 145"/>
                <a:gd name="T10" fmla="*/ 32 w 280"/>
                <a:gd name="T11" fmla="*/ 27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7"/>
                    <a:pt x="4" y="17"/>
                    <a:pt x="10" y="9"/>
                  </a:cubicBezTo>
                  <a:cubicBezTo>
                    <a:pt x="15" y="3"/>
                    <a:pt x="24" y="2"/>
                    <a:pt x="30" y="7"/>
                  </a:cubicBezTo>
                  <a:cubicBezTo>
                    <a:pt x="36" y="12"/>
                    <a:pt x="37" y="21"/>
                    <a:pt x="32" y="27"/>
                  </a:cubicBezTo>
                  <a:cubicBezTo>
                    <a:pt x="29" y="30"/>
                    <a:pt x="28" y="34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474"/>
            <p:cNvSpPr>
              <a:spLocks/>
            </p:cNvSpPr>
            <p:nvPr/>
          </p:nvSpPr>
          <p:spPr bwMode="auto">
            <a:xfrm>
              <a:off x="1595062" y="59134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10 w 280"/>
                <a:gd name="T7" fmla="*/ 7 h 144"/>
                <a:gd name="T8" fmla="*/ 30 w 280"/>
                <a:gd name="T9" fmla="*/ 5 h 144"/>
                <a:gd name="T10" fmla="*/ 32 w 280"/>
                <a:gd name="T11" fmla="*/ 25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7 w 280"/>
                <a:gd name="T23" fmla="*/ 24 h 144"/>
                <a:gd name="T24" fmla="*/ 251 w 280"/>
                <a:gd name="T25" fmla="*/ 4 h 144"/>
                <a:gd name="T26" fmla="*/ 271 w 280"/>
                <a:gd name="T27" fmla="*/ 8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0" y="28"/>
                    <a:pt x="247" y="24"/>
                  </a:cubicBezTo>
                  <a:cubicBezTo>
                    <a:pt x="243" y="17"/>
                    <a:pt x="245" y="9"/>
                    <a:pt x="251" y="4"/>
                  </a:cubicBezTo>
                  <a:cubicBezTo>
                    <a:pt x="258" y="0"/>
                    <a:pt x="266" y="2"/>
                    <a:pt x="271" y="8"/>
                  </a:cubicBezTo>
                  <a:cubicBezTo>
                    <a:pt x="277" y="17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475"/>
            <p:cNvSpPr>
              <a:spLocks/>
            </p:cNvSpPr>
            <p:nvPr/>
          </p:nvSpPr>
          <p:spPr bwMode="auto">
            <a:xfrm>
              <a:off x="1595062" y="58245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0 w 280"/>
                <a:gd name="T7" fmla="*/ 8 h 145"/>
                <a:gd name="T8" fmla="*/ 29 w 280"/>
                <a:gd name="T9" fmla="*/ 5 h 145"/>
                <a:gd name="T10" fmla="*/ 32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7"/>
                    <a:pt x="10" y="8"/>
                  </a:cubicBezTo>
                  <a:cubicBezTo>
                    <a:pt x="14" y="2"/>
                    <a:pt x="23" y="0"/>
                    <a:pt x="29" y="5"/>
                  </a:cubicBezTo>
                  <a:cubicBezTo>
                    <a:pt x="35" y="9"/>
                    <a:pt x="37" y="18"/>
                    <a:pt x="32" y="24"/>
                  </a:cubicBezTo>
                  <a:cubicBezTo>
                    <a:pt x="29" y="28"/>
                    <a:pt x="28" y="32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476"/>
            <p:cNvSpPr>
              <a:spLocks/>
            </p:cNvSpPr>
            <p:nvPr/>
          </p:nvSpPr>
          <p:spPr bwMode="auto">
            <a:xfrm>
              <a:off x="1595062" y="57404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10 w 280"/>
                <a:gd name="T7" fmla="*/ 7 h 143"/>
                <a:gd name="T8" fmla="*/ 30 w 280"/>
                <a:gd name="T9" fmla="*/ 5 h 143"/>
                <a:gd name="T10" fmla="*/ 32 w 280"/>
                <a:gd name="T11" fmla="*/ 25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477"/>
            <p:cNvSpPr>
              <a:spLocks noEditPoints="1"/>
            </p:cNvSpPr>
            <p:nvPr/>
          </p:nvSpPr>
          <p:spPr bwMode="auto">
            <a:xfrm>
              <a:off x="1595062" y="5608638"/>
              <a:ext cx="312738" cy="204787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894948" y="2488204"/>
            <a:ext cx="424579" cy="413123"/>
            <a:chOff x="5023349" y="5270500"/>
            <a:chExt cx="941388" cy="915988"/>
          </a:xfrm>
        </p:grpSpPr>
        <p:sp>
          <p:nvSpPr>
            <p:cNvPr id="52" name="Freeform 396"/>
            <p:cNvSpPr>
              <a:spLocks/>
            </p:cNvSpPr>
            <p:nvPr/>
          </p:nvSpPr>
          <p:spPr bwMode="auto">
            <a:xfrm>
              <a:off x="5193212" y="5270500"/>
              <a:ext cx="771525" cy="554037"/>
            </a:xfrm>
            <a:custGeom>
              <a:avLst/>
              <a:gdLst>
                <a:gd name="T0" fmla="*/ 636 w 690"/>
                <a:gd name="T1" fmla="*/ 496 h 496"/>
                <a:gd name="T2" fmla="*/ 164 w 690"/>
                <a:gd name="T3" fmla="*/ 496 h 496"/>
                <a:gd name="T4" fmla="*/ 150 w 690"/>
                <a:gd name="T5" fmla="*/ 482 h 496"/>
                <a:gd name="T6" fmla="*/ 164 w 690"/>
                <a:gd name="T7" fmla="*/ 468 h 496"/>
                <a:gd name="T8" fmla="*/ 636 w 690"/>
                <a:gd name="T9" fmla="*/ 468 h 496"/>
                <a:gd name="T10" fmla="*/ 662 w 690"/>
                <a:gd name="T11" fmla="*/ 442 h 496"/>
                <a:gd name="T12" fmla="*/ 662 w 690"/>
                <a:gd name="T13" fmla="*/ 54 h 496"/>
                <a:gd name="T14" fmla="*/ 636 w 690"/>
                <a:gd name="T15" fmla="*/ 28 h 496"/>
                <a:gd name="T16" fmla="*/ 54 w 690"/>
                <a:gd name="T17" fmla="*/ 28 h 496"/>
                <a:gd name="T18" fmla="*/ 28 w 690"/>
                <a:gd name="T19" fmla="*/ 54 h 496"/>
                <a:gd name="T20" fmla="*/ 28 w 690"/>
                <a:gd name="T21" fmla="*/ 247 h 496"/>
                <a:gd name="T22" fmla="*/ 14 w 690"/>
                <a:gd name="T23" fmla="*/ 261 h 496"/>
                <a:gd name="T24" fmla="*/ 0 w 690"/>
                <a:gd name="T25" fmla="*/ 247 h 496"/>
                <a:gd name="T26" fmla="*/ 0 w 690"/>
                <a:gd name="T27" fmla="*/ 54 h 496"/>
                <a:gd name="T28" fmla="*/ 54 w 690"/>
                <a:gd name="T29" fmla="*/ 0 h 496"/>
                <a:gd name="T30" fmla="*/ 636 w 690"/>
                <a:gd name="T31" fmla="*/ 0 h 496"/>
                <a:gd name="T32" fmla="*/ 690 w 690"/>
                <a:gd name="T33" fmla="*/ 54 h 496"/>
                <a:gd name="T34" fmla="*/ 690 w 690"/>
                <a:gd name="T35" fmla="*/ 442 h 496"/>
                <a:gd name="T36" fmla="*/ 636 w 690"/>
                <a:gd name="T3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0" h="496">
                  <a:moveTo>
                    <a:pt x="636" y="496"/>
                  </a:moveTo>
                  <a:cubicBezTo>
                    <a:pt x="164" y="496"/>
                    <a:pt x="164" y="496"/>
                    <a:pt x="164" y="496"/>
                  </a:cubicBezTo>
                  <a:cubicBezTo>
                    <a:pt x="156" y="496"/>
                    <a:pt x="150" y="490"/>
                    <a:pt x="150" y="482"/>
                  </a:cubicBezTo>
                  <a:cubicBezTo>
                    <a:pt x="150" y="474"/>
                    <a:pt x="156" y="468"/>
                    <a:pt x="164" y="468"/>
                  </a:cubicBezTo>
                  <a:cubicBezTo>
                    <a:pt x="636" y="468"/>
                    <a:pt x="636" y="468"/>
                    <a:pt x="636" y="468"/>
                  </a:cubicBezTo>
                  <a:cubicBezTo>
                    <a:pt x="650" y="468"/>
                    <a:pt x="662" y="456"/>
                    <a:pt x="662" y="442"/>
                  </a:cubicBezTo>
                  <a:cubicBezTo>
                    <a:pt x="662" y="54"/>
                    <a:pt x="662" y="54"/>
                    <a:pt x="662" y="54"/>
                  </a:cubicBezTo>
                  <a:cubicBezTo>
                    <a:pt x="662" y="40"/>
                    <a:pt x="650" y="28"/>
                    <a:pt x="63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40" y="28"/>
                    <a:pt x="28" y="40"/>
                    <a:pt x="28" y="54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8" y="255"/>
                    <a:pt x="22" y="261"/>
                    <a:pt x="14" y="261"/>
                  </a:cubicBezTo>
                  <a:cubicBezTo>
                    <a:pt x="6" y="261"/>
                    <a:pt x="0" y="255"/>
                    <a:pt x="0" y="2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636" y="0"/>
                    <a:pt x="636" y="0"/>
                    <a:pt x="636" y="0"/>
                  </a:cubicBezTo>
                  <a:cubicBezTo>
                    <a:pt x="666" y="0"/>
                    <a:pt x="690" y="24"/>
                    <a:pt x="690" y="54"/>
                  </a:cubicBezTo>
                  <a:cubicBezTo>
                    <a:pt x="690" y="442"/>
                    <a:pt x="690" y="442"/>
                    <a:pt x="690" y="442"/>
                  </a:cubicBezTo>
                  <a:cubicBezTo>
                    <a:pt x="690" y="472"/>
                    <a:pt x="666" y="496"/>
                    <a:pt x="636" y="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464"/>
            <p:cNvSpPr>
              <a:spLocks/>
            </p:cNvSpPr>
            <p:nvPr/>
          </p:nvSpPr>
          <p:spPr bwMode="auto">
            <a:xfrm>
              <a:off x="5196387" y="5391150"/>
              <a:ext cx="762000" cy="31750"/>
            </a:xfrm>
            <a:custGeom>
              <a:avLst/>
              <a:gdLst>
                <a:gd name="T0" fmla="*/ 668 w 682"/>
                <a:gd name="T1" fmla="*/ 28 h 28"/>
                <a:gd name="T2" fmla="*/ 14 w 682"/>
                <a:gd name="T3" fmla="*/ 28 h 28"/>
                <a:gd name="T4" fmla="*/ 0 w 682"/>
                <a:gd name="T5" fmla="*/ 14 h 28"/>
                <a:gd name="T6" fmla="*/ 14 w 682"/>
                <a:gd name="T7" fmla="*/ 0 h 28"/>
                <a:gd name="T8" fmla="*/ 668 w 682"/>
                <a:gd name="T9" fmla="*/ 0 h 28"/>
                <a:gd name="T10" fmla="*/ 682 w 682"/>
                <a:gd name="T11" fmla="*/ 14 h 28"/>
                <a:gd name="T12" fmla="*/ 668 w 68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28">
                  <a:moveTo>
                    <a:pt x="66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676" y="0"/>
                    <a:pt x="682" y="6"/>
                    <a:pt x="682" y="14"/>
                  </a:cubicBezTo>
                  <a:cubicBezTo>
                    <a:pt x="682" y="22"/>
                    <a:pt x="676" y="28"/>
                    <a:pt x="66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465"/>
            <p:cNvSpPr>
              <a:spLocks/>
            </p:cNvSpPr>
            <p:nvPr/>
          </p:nvSpPr>
          <p:spPr bwMode="auto">
            <a:xfrm>
              <a:off x="5397999" y="5654675"/>
              <a:ext cx="469900" cy="31750"/>
            </a:xfrm>
            <a:custGeom>
              <a:avLst/>
              <a:gdLst>
                <a:gd name="T0" fmla="*/ 408 w 422"/>
                <a:gd name="T1" fmla="*/ 28 h 28"/>
                <a:gd name="T2" fmla="*/ 14 w 422"/>
                <a:gd name="T3" fmla="*/ 28 h 28"/>
                <a:gd name="T4" fmla="*/ 0 w 422"/>
                <a:gd name="T5" fmla="*/ 14 h 28"/>
                <a:gd name="T6" fmla="*/ 14 w 422"/>
                <a:gd name="T7" fmla="*/ 0 h 28"/>
                <a:gd name="T8" fmla="*/ 408 w 422"/>
                <a:gd name="T9" fmla="*/ 0 h 28"/>
                <a:gd name="T10" fmla="*/ 422 w 422"/>
                <a:gd name="T11" fmla="*/ 14 h 28"/>
                <a:gd name="T12" fmla="*/ 408 w 42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8">
                  <a:moveTo>
                    <a:pt x="40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416" y="0"/>
                    <a:pt x="422" y="6"/>
                    <a:pt x="422" y="14"/>
                  </a:cubicBezTo>
                  <a:cubicBezTo>
                    <a:pt x="422" y="22"/>
                    <a:pt x="416" y="28"/>
                    <a:pt x="40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480"/>
            <p:cNvSpPr>
              <a:spLocks/>
            </p:cNvSpPr>
            <p:nvPr/>
          </p:nvSpPr>
          <p:spPr bwMode="auto">
            <a:xfrm>
              <a:off x="5023349" y="60245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9 w 280"/>
                <a:gd name="T7" fmla="*/ 10 h 145"/>
                <a:gd name="T8" fmla="*/ 29 w 280"/>
                <a:gd name="T9" fmla="*/ 6 h 145"/>
                <a:gd name="T10" fmla="*/ 33 w 280"/>
                <a:gd name="T11" fmla="*/ 26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9"/>
                    <a:pt x="3" y="19"/>
                    <a:pt x="9" y="10"/>
                  </a:cubicBezTo>
                  <a:cubicBezTo>
                    <a:pt x="14" y="4"/>
                    <a:pt x="22" y="2"/>
                    <a:pt x="29" y="6"/>
                  </a:cubicBezTo>
                  <a:cubicBezTo>
                    <a:pt x="35" y="11"/>
                    <a:pt x="37" y="19"/>
                    <a:pt x="33" y="26"/>
                  </a:cubicBezTo>
                  <a:cubicBezTo>
                    <a:pt x="30" y="30"/>
                    <a:pt x="28" y="35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Freeform 481"/>
            <p:cNvSpPr>
              <a:spLocks/>
            </p:cNvSpPr>
            <p:nvPr/>
          </p:nvSpPr>
          <p:spPr bwMode="auto">
            <a:xfrm>
              <a:off x="5023349" y="58880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9 w 280"/>
                <a:gd name="T7" fmla="*/ 8 h 144"/>
                <a:gd name="T8" fmla="*/ 29 w 280"/>
                <a:gd name="T9" fmla="*/ 4 h 144"/>
                <a:gd name="T10" fmla="*/ 33 w 280"/>
                <a:gd name="T11" fmla="*/ 24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8 w 280"/>
                <a:gd name="T23" fmla="*/ 25 h 144"/>
                <a:gd name="T24" fmla="*/ 250 w 280"/>
                <a:gd name="T25" fmla="*/ 5 h 144"/>
                <a:gd name="T26" fmla="*/ 270 w 280"/>
                <a:gd name="T27" fmla="*/ 7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2"/>
                    <a:pt x="251" y="28"/>
                    <a:pt x="248" y="25"/>
                  </a:cubicBezTo>
                  <a:cubicBezTo>
                    <a:pt x="243" y="19"/>
                    <a:pt x="244" y="10"/>
                    <a:pt x="250" y="5"/>
                  </a:cubicBezTo>
                  <a:cubicBezTo>
                    <a:pt x="256" y="0"/>
                    <a:pt x="265" y="1"/>
                    <a:pt x="270" y="7"/>
                  </a:cubicBezTo>
                  <a:cubicBezTo>
                    <a:pt x="276" y="15"/>
                    <a:pt x="280" y="25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482"/>
            <p:cNvSpPr>
              <a:spLocks/>
            </p:cNvSpPr>
            <p:nvPr/>
          </p:nvSpPr>
          <p:spPr bwMode="auto">
            <a:xfrm>
              <a:off x="5023349" y="57991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1 w 280"/>
                <a:gd name="T7" fmla="*/ 8 h 145"/>
                <a:gd name="T8" fmla="*/ 30 w 280"/>
                <a:gd name="T9" fmla="*/ 5 h 145"/>
                <a:gd name="T10" fmla="*/ 33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8"/>
                    <a:pt x="11" y="8"/>
                  </a:cubicBezTo>
                  <a:cubicBezTo>
                    <a:pt x="15" y="2"/>
                    <a:pt x="24" y="0"/>
                    <a:pt x="30" y="5"/>
                  </a:cubicBezTo>
                  <a:cubicBezTo>
                    <a:pt x="36" y="9"/>
                    <a:pt x="38" y="18"/>
                    <a:pt x="33" y="24"/>
                  </a:cubicBezTo>
                  <a:cubicBezTo>
                    <a:pt x="30" y="29"/>
                    <a:pt x="28" y="33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Freeform 483"/>
            <p:cNvSpPr>
              <a:spLocks/>
            </p:cNvSpPr>
            <p:nvPr/>
          </p:nvSpPr>
          <p:spPr bwMode="auto">
            <a:xfrm>
              <a:off x="5023349" y="57150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9 w 280"/>
                <a:gd name="T7" fmla="*/ 8 h 143"/>
                <a:gd name="T8" fmla="*/ 29 w 280"/>
                <a:gd name="T9" fmla="*/ 4 h 143"/>
                <a:gd name="T10" fmla="*/ 33 w 280"/>
                <a:gd name="T11" fmla="*/ 24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Freeform 484"/>
            <p:cNvSpPr>
              <a:spLocks noEditPoints="1"/>
            </p:cNvSpPr>
            <p:nvPr/>
          </p:nvSpPr>
          <p:spPr bwMode="auto">
            <a:xfrm>
              <a:off x="5023349" y="5581650"/>
              <a:ext cx="312738" cy="206375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47528" y="5589240"/>
            <a:ext cx="8784976" cy="7920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변화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rgbClr val="90C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526833" y="2114361"/>
            <a:ext cx="1160810" cy="1160810"/>
            <a:chOff x="6526833" y="2114361"/>
            <a:chExt cx="1160810" cy="1160810"/>
          </a:xfrm>
          <a:solidFill>
            <a:schemeClr val="accent4"/>
          </a:solidFill>
        </p:grpSpPr>
        <p:sp>
          <p:nvSpPr>
            <p:cNvPr id="44" name="직사각형 43"/>
            <p:cNvSpPr/>
            <p:nvPr/>
          </p:nvSpPr>
          <p:spPr>
            <a:xfrm>
              <a:off x="6526833" y="2114361"/>
              <a:ext cx="1160810" cy="1160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6875163" y="2447936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5"/>
            <a:ext cx="4677975" cy="20725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시장 활 성화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노력중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어플리케이션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대체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하려함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공유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전자결제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추진</a:t>
            </a:r>
          </a:p>
        </p:txBody>
      </p:sp>
      <p:pic>
        <p:nvPicPr>
          <p:cNvPr id="23" name="Picture 2" descr="정부2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27" y="2344244"/>
            <a:ext cx="710406" cy="6827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0A910B-4E09-4362-A62A-4153BE14B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36765"/>
          <a:stretch/>
        </p:blipFill>
        <p:spPr>
          <a:xfrm>
            <a:off x="6952542" y="2400742"/>
            <a:ext cx="309392" cy="463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직사각형 1"/>
          <p:cNvSpPr/>
          <p:nvPr/>
        </p:nvSpPr>
        <p:spPr>
          <a:xfrm>
            <a:off x="4590807" y="5632405"/>
            <a:ext cx="5606022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정형화된 물건만 가능하여 한계 예상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개입으로 효율성 저하가 예상되고 고비용에 대한 반감으로 외면 가능성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1847528" y="5632184"/>
            <a:ext cx="2555136" cy="4117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767936" y="2116347"/>
            <a:ext cx="3599872" cy="1305224"/>
            <a:chOff x="1792148" y="2674871"/>
            <a:chExt cx="3349487" cy="1221099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33022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집토스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2148" y="3108935"/>
              <a:ext cx="334948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거래의 비용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 기업 이미지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소형주택 거래로 특화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개지점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752185" y="1916832"/>
            <a:ext cx="3814729" cy="3024337"/>
            <a:chOff x="6987035" y="3102136"/>
            <a:chExt cx="3568864" cy="2829414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987035" y="3102136"/>
              <a:ext cx="2893940" cy="604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직방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다방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호갱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노노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lvl="0">
                <a:defRPr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87035" y="3628031"/>
              <a:ext cx="3568864" cy="2303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온라인 매물 검색 서비스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중개사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O2O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데이타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이용 서비스범위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분야의 필요 정책 실행 모색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기업가치 상승 중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유니콘을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향한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발돋음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벤처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캐피탈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유치 활발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</a:p>
          </p:txBody>
        </p:sp>
      </p:grpSp>
      <p:sp>
        <p:nvSpPr>
          <p:cNvPr id="4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072" y="1744287"/>
            <a:ext cx="2897064" cy="3484913"/>
            <a:chOff x="3919016" y="2104327"/>
            <a:chExt cx="2897064" cy="3484913"/>
          </a:xfrm>
        </p:grpSpPr>
        <p:grpSp>
          <p:nvGrpSpPr>
            <p:cNvPr id="4" name="그룹 3"/>
            <p:cNvGrpSpPr/>
            <p:nvPr/>
          </p:nvGrpSpPr>
          <p:grpSpPr>
            <a:xfrm>
              <a:off x="5187328" y="4624607"/>
              <a:ext cx="1609591" cy="964633"/>
              <a:chOff x="5965116" y="4922751"/>
              <a:chExt cx="2261699" cy="1355444"/>
            </a:xfrm>
          </p:grpSpPr>
          <p:sp>
            <p:nvSpPr>
              <p:cNvPr id="7" name="자유형 6"/>
              <p:cNvSpPr/>
              <p:nvPr/>
            </p:nvSpPr>
            <p:spPr>
              <a:xfrm flipH="1">
                <a:off x="5965116" y="495122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 flipH="1">
                <a:off x="6473408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919016" y="3978077"/>
              <a:ext cx="1609591" cy="964634"/>
              <a:chOff x="3919016" y="3978076"/>
              <a:chExt cx="2261699" cy="1355445"/>
            </a:xfrm>
          </p:grpSpPr>
          <p:sp>
            <p:nvSpPr>
              <p:cNvPr id="37" name="자유형 36"/>
              <p:cNvSpPr/>
              <p:nvPr/>
            </p:nvSpPr>
            <p:spPr>
              <a:xfrm rot="16200000">
                <a:off x="4117997" y="3779095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8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8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5672423" y="4006555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197345" y="3356992"/>
              <a:ext cx="1609591" cy="964633"/>
              <a:chOff x="5979190" y="2974301"/>
              <a:chExt cx="2261699" cy="1355444"/>
            </a:xfrm>
          </p:grpSpPr>
          <p:sp>
            <p:nvSpPr>
              <p:cNvPr id="15" name="자유형 14"/>
              <p:cNvSpPr/>
              <p:nvPr/>
            </p:nvSpPr>
            <p:spPr>
              <a:xfrm flipH="1">
                <a:off x="5979190" y="300277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6487482" y="297430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919016" y="2746891"/>
              <a:ext cx="1609591" cy="964634"/>
              <a:chOff x="3919016" y="1983331"/>
              <a:chExt cx="2261699" cy="1355445"/>
            </a:xfrm>
          </p:grpSpPr>
          <p:sp>
            <p:nvSpPr>
              <p:cNvPr id="36" name="자유형 35"/>
              <p:cNvSpPr/>
              <p:nvPr/>
            </p:nvSpPr>
            <p:spPr>
              <a:xfrm rot="16200000">
                <a:off x="4117997" y="1784350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7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7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5672423" y="2011810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206489" y="2104327"/>
              <a:ext cx="1609591" cy="964633"/>
              <a:chOff x="5926569" y="4922751"/>
              <a:chExt cx="2261699" cy="1355444"/>
            </a:xfrm>
          </p:grpSpPr>
          <p:sp>
            <p:nvSpPr>
              <p:cNvPr id="52" name="자유형 51"/>
              <p:cNvSpPr/>
              <p:nvPr/>
            </p:nvSpPr>
            <p:spPr>
              <a:xfrm flipH="1">
                <a:off x="5926569" y="4951229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>
              <a:xfrm flipH="1">
                <a:off x="6434861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270407" y="3573017"/>
            <a:ext cx="4385432" cy="1305224"/>
            <a:chOff x="1359195" y="4524873"/>
            <a:chExt cx="4102784" cy="1221099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3029170" y="4524873"/>
              <a:ext cx="243280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피터팬의 좋은 방 구하기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59195" y="4958937"/>
              <a:ext cx="383331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직거래지원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보증금 보증 및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등기부확인서비스  특화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타켓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20-30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세대  위주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공유하우스 </a:t>
              </a: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360A910B-4E09-4362-A62A-4153BE14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54" y="1951037"/>
            <a:ext cx="607842" cy="5610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4BF4DA95-54F2-49D8-944C-7DA81A3A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16" y="3177689"/>
            <a:ext cx="517550" cy="5792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0" name="Picture 2" descr="호갱노노 부동산 차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52" y="4464006"/>
            <a:ext cx="528614" cy="4844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9CA805C-AE05-47C0-981B-50F39146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08" y="2614107"/>
            <a:ext cx="607842" cy="616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FAFE059-212E-4D9E-9FA2-16A4FF88D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430" y="3815308"/>
            <a:ext cx="607842" cy="566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부제목 2">
            <a:extLst>
              <a:ext uri="{FF2B5EF4-FFF2-40B4-BE49-F238E27FC236}">
                <a16:creationId xmlns:a16="http://schemas.microsoft.com/office/drawing/2014/main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527684" y="5445224"/>
            <a:ext cx="5784340" cy="11521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시장을 선도하는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업체들은  대부분 매물소개 및 틈새시장 공략 중계 거래에 한정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직방과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외부투자로  신 사업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</a:t>
            </a:r>
            <a:r>
              <a:rPr lang="ko-KR" altLang="en-US" sz="12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외로 분석함</a:t>
            </a:r>
          </a:p>
        </p:txBody>
      </p:sp>
      <p:sp>
        <p:nvSpPr>
          <p:cNvPr id="94" name="부제목 2">
            <a:extLst>
              <a:ext uri="{FF2B5EF4-FFF2-40B4-BE49-F238E27FC236}">
                <a16:creationId xmlns:a16="http://schemas.microsoft.com/office/drawing/2014/main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599692" y="5013176"/>
            <a:ext cx="1504046" cy="411723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7320136" y="5633027"/>
            <a:ext cx="4968552" cy="892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부동산 거래시장이 플랫폼 시장으로  점진적 이동에 따른 공인중개사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반발이 예상되나 공유오피스를 통한 합법적 시장 질서 확립 가능하고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7379390" y="5157192"/>
            <a:ext cx="1668938" cy="411723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반발 예상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2132856"/>
            <a:ext cx="3330830" cy="895032"/>
            <a:chOff x="1026337" y="2924944"/>
            <a:chExt cx="3330830" cy="895032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확보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3392" y="5229200"/>
            <a:ext cx="3275143" cy="895032"/>
            <a:chOff x="1082024" y="2924944"/>
            <a:chExt cx="3275143" cy="895032"/>
          </a:xfrm>
        </p:grpSpPr>
        <p:sp>
          <p:nvSpPr>
            <p:cNvPr id="9" name="TextBox 8"/>
            <p:cNvSpPr txBox="1"/>
            <p:nvPr/>
          </p:nvSpPr>
          <p:spPr>
            <a:xfrm>
              <a:off x="1082024" y="3296756"/>
              <a:ext cx="327514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노력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시장진입으로 부동산 시장 독점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기업가치 향상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813254" y="236466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 체계 확립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 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 확보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372186" y="4834410"/>
            <a:ext cx="36004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8372186" y="4462598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선도</a:t>
            </a:r>
            <a:endParaRPr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578" y="157351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ko-KR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사업자를 플랫폼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399027" y="4666652"/>
            <a:ext cx="36004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 축적된 정보를 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토대로한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컨설팅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리포트 등을 시장으로 확장하여 경쟁력 확보와 브랜드 이미지를 높이는 마케팅으로 활용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8399027" y="429484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정보 네트워크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</a:t>
            </a:r>
            <a:endParaRPr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20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기업부설연구소 설립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 벤처 인증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및 기술의 관한 상업화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엔젤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87517" y="4738277"/>
            <a:ext cx="3114630" cy="1470516"/>
            <a:chOff x="1207754" y="2564904"/>
            <a:chExt cx="3114630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1220617" y="3296756"/>
              <a:ext cx="2260116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9376" y="5085184"/>
            <a:ext cx="3648921" cy="1110476"/>
            <a:chOff x="1152732" y="2924944"/>
            <a:chExt cx="3648921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152732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캐피탈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407987"/>
                <a:gd name="adj2" fmla="val 984560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4941168"/>
            <a:ext cx="1308265" cy="61695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497684" y="4438468"/>
            <a:ext cx="412577" cy="412577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자유형 58"/>
          <p:cNvSpPr/>
          <p:nvPr/>
        </p:nvSpPr>
        <p:spPr>
          <a:xfrm rot="10800000" flipH="1">
            <a:off x="6737056" y="4941167"/>
            <a:ext cx="1425429" cy="630410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287517" y="1845081"/>
            <a:ext cx="3330830" cy="1325919"/>
            <a:chOff x="1026337" y="2924944"/>
            <a:chExt cx="3330830" cy="1325919"/>
          </a:xfrm>
        </p:grpSpPr>
        <p:sp>
          <p:nvSpPr>
            <p:cNvPr id="61" name="TextBox 60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7707851" y="4740831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407368" y="1832396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7679491" y="1824232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449055" y="5040258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6314055" y="4438580"/>
            <a:ext cx="382501" cy="430479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2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99967" y="4180099"/>
            <a:ext cx="37785" cy="96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1384" y="5084685"/>
            <a:ext cx="3633319" cy="1202642"/>
            <a:chOff x="6370114" y="2738983"/>
            <a:chExt cx="3399146" cy="1125128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전자계약플랫폼 제한적 사용권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4" y="1442923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348880"/>
            <a:ext cx="4263962" cy="3406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>
            <a:fillRect/>
          </a:stretch>
        </p:blipFill>
        <p:spPr/>
      </p:pic>
      <p:sp>
        <p:nvSpPr>
          <p:cNvPr id="10" name="직사각형 9"/>
          <p:cNvSpPr/>
          <p:nvPr/>
        </p:nvSpPr>
        <p:spPr>
          <a:xfrm>
            <a:off x="983432" y="1763299"/>
            <a:ext cx="6312024" cy="2887871"/>
          </a:xfrm>
          <a:prstGeom prst="rect">
            <a:avLst/>
          </a:prstGeom>
          <a:solidFill>
            <a:srgbClr val="9FCE3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59496" y="2204864"/>
            <a:ext cx="1646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사업개요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8848" y="2861647"/>
            <a:ext cx="6696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1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 플랫폼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제공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7969" y="2209220"/>
            <a:ext cx="7200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83432" y="90836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TIME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93011" y="493258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WHERE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863773"/>
            <a:ext cx="864096" cy="6821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424" y="256490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24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821602" y="3299484"/>
            <a:ext cx="6354518" cy="21457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TIME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WHERE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Mover       Fast  Follower</a:t>
            </a:r>
            <a:endParaRPr lang="ko-KR" altLang="en-US" sz="18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6" y="3001218"/>
            <a:ext cx="2082359" cy="29438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2984213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8" y="3009613"/>
            <a:ext cx="2085763" cy="2946780"/>
          </a:xfrm>
          <a:prstGeom prst="rect">
            <a:avLst/>
          </a:prstGeom>
        </p:spPr>
      </p:pic>
      <p:pic>
        <p:nvPicPr>
          <p:cNvPr id="1025" name="Picture 1" descr="https://search.pstatic.net/common/?src=http%3A%2F%2Fblogfiles.naver.net%2FMjAyMDAzMDRfODYg%2FMDAxNTgzMzI5Njg0Mjkz.qkIGQnpT9ngCryspeW6DOaOjy5_zJ1XSMp77b8oorhYg.-7RL-pk9Cdnru5NAKuby0dHUOg-9U0pP4A7htZyoBsIg.JPEG.hopeful7kick%2F%25BA%25A5%25C3%25B3%25B1%25E2%25BE%25F7%25C8%25AE%25C0%25CE%25BC%25AD_%25B1%25E2%25BC%25FA%25BA%25B8%25C1%25F5%25B1%25E2%25B1%25DD.jpg&amp;type=sc960_8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182" y="3071091"/>
            <a:ext cx="2084994" cy="295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98665" y="3789040"/>
            <a:ext cx="1441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청 중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print">
            <a:lum bright="1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" t="2751" r="6630" b="15350"/>
          <a:stretch/>
        </p:blipFill>
        <p:spPr>
          <a:xfrm>
            <a:off x="6502852" y="3053000"/>
            <a:ext cx="2081841" cy="289207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9108272" y="4245459"/>
            <a:ext cx="1392279" cy="2043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, MR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1240641" y="4240114"/>
            <a:ext cx="1392279" cy="20439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4675245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3206413" y="4261012"/>
            <a:ext cx="1392279" cy="20439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5174009" y="4319016"/>
            <a:ext cx="1392279" cy="20439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7157324" y="4270438"/>
            <a:ext cx="1392279" cy="2043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79" y="476305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1" y="482721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9334669" y="4867165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08320" y="492376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03689" y="49938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44657" y="2806506"/>
            <a:ext cx="1274960" cy="3456384"/>
            <a:chOff x="807558" y="2924944"/>
            <a:chExt cx="1688042" cy="3456384"/>
          </a:xfrm>
        </p:grpSpPr>
        <p:sp>
          <p:nvSpPr>
            <p:cNvPr id="35" name="직사각형 3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368518" y="2823263"/>
            <a:ext cx="1274960" cy="3456384"/>
            <a:chOff x="807558" y="2924944"/>
            <a:chExt cx="1688042" cy="3456384"/>
          </a:xfrm>
        </p:grpSpPr>
        <p:sp>
          <p:nvSpPr>
            <p:cNvPr id="41" name="직사각형 4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904364" y="2828212"/>
            <a:ext cx="1274960" cy="3456384"/>
            <a:chOff x="807558" y="2924944"/>
            <a:chExt cx="1688042" cy="3456384"/>
          </a:xfrm>
        </p:grpSpPr>
        <p:sp>
          <p:nvSpPr>
            <p:cNvPr id="45" name="직사각형 4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5434066" y="2825465"/>
            <a:ext cx="1274960" cy="3456384"/>
            <a:chOff x="807558" y="2924944"/>
            <a:chExt cx="1688042" cy="3456384"/>
          </a:xfrm>
        </p:grpSpPr>
        <p:sp>
          <p:nvSpPr>
            <p:cNvPr id="48" name="직사각형 47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6963768" y="2828889"/>
            <a:ext cx="1274960" cy="3456384"/>
            <a:chOff x="7276920" y="2924944"/>
            <a:chExt cx="1274960" cy="3456384"/>
          </a:xfrm>
        </p:grpSpPr>
        <p:sp>
          <p:nvSpPr>
            <p:cNvPr id="51" name="직사각형 50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마스타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8499696" y="2828889"/>
            <a:ext cx="1274960" cy="3456384"/>
            <a:chOff x="807558" y="2924944"/>
            <a:chExt cx="1688042" cy="3456384"/>
          </a:xfrm>
        </p:grpSpPr>
        <p:sp>
          <p:nvSpPr>
            <p:cNvPr id="54" name="직사각형 53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프리미엄프로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028934" y="2825465"/>
            <a:ext cx="1274960" cy="3456384"/>
            <a:chOff x="807558" y="2924944"/>
            <a:chExt cx="1688042" cy="3456384"/>
          </a:xfrm>
        </p:grpSpPr>
        <p:sp>
          <p:nvSpPr>
            <p:cNvPr id="57" name="직사각형 56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C++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HTML.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3965779" y="4682342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495481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090349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3202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4879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95573" y="4669780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7476" r="31731" b="27185"/>
          <a:stretch/>
        </p:blipFill>
        <p:spPr>
          <a:xfrm>
            <a:off x="5521116" y="4741471"/>
            <a:ext cx="1129951" cy="1451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7241" b="15822"/>
          <a:stretch/>
        </p:blipFill>
        <p:spPr>
          <a:xfrm>
            <a:off x="3982833" y="4733504"/>
            <a:ext cx="1116195" cy="1443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b="23005"/>
          <a:stretch/>
        </p:blipFill>
        <p:spPr>
          <a:xfrm>
            <a:off x="8593657" y="4727121"/>
            <a:ext cx="1107268" cy="14741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3254" r="15912" b="24121"/>
          <a:stretch/>
        </p:blipFill>
        <p:spPr>
          <a:xfrm>
            <a:off x="10089660" y="4736495"/>
            <a:ext cx="1158770" cy="1448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5642" r="16540" b="25469"/>
          <a:stretch/>
        </p:blipFill>
        <p:spPr>
          <a:xfrm>
            <a:off x="7048504" y="4733505"/>
            <a:ext cx="1111713" cy="145961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436310" y="4670537"/>
            <a:ext cx="1152128" cy="1584176"/>
            <a:chOff x="2436310" y="4670537"/>
            <a:chExt cx="1152128" cy="1584176"/>
          </a:xfrm>
        </p:grpSpPr>
        <p:sp>
          <p:nvSpPr>
            <p:cNvPr id="59" name="직사각형 58"/>
            <p:cNvSpPr/>
            <p:nvPr/>
          </p:nvSpPr>
          <p:spPr>
            <a:xfrm>
              <a:off x="2436310" y="4670537"/>
              <a:ext cx="1152128" cy="158417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20"/>
            <a:stretch/>
          </p:blipFill>
          <p:spPr>
            <a:xfrm>
              <a:off x="2503506" y="4738832"/>
              <a:ext cx="1043077" cy="14379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960304" y="5227732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29071" y="5229200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76328" y="5286760"/>
              <a:ext cx="527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endCxn id="11" idx="2"/>
            </p:cNvCxnSpPr>
            <p:nvPr/>
          </p:nvCxnSpPr>
          <p:spPr>
            <a:xfrm>
              <a:off x="2832504" y="5271895"/>
              <a:ext cx="127800" cy="638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7836" r="3237" b="15713"/>
          <a:stretch/>
        </p:blipFill>
        <p:spPr>
          <a:xfrm flipH="1">
            <a:off x="941635" y="4733307"/>
            <a:ext cx="1056628" cy="143532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70891" y="2401939"/>
            <a:ext cx="9381758" cy="3805869"/>
            <a:chOff x="1370891" y="2185916"/>
            <a:chExt cx="9381758" cy="3805869"/>
          </a:xfrm>
          <a:solidFill>
            <a:schemeClr val="tx2">
              <a:lumMod val="60000"/>
              <a:lumOff val="40000"/>
              <a:alpha val="8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5303912" y="219349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03341" y="269754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48128" y="21859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30334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48128" y="3371235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12008" y="337269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946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85128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70891" y="408783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70891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7089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11639" y="407240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11639" y="486945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212008" y="408032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2008" y="48594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4048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3946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07380" y="4085710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07380" y="48652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0738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248128" y="407028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8128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7595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39416" y="2132855"/>
            <a:ext cx="10544068" cy="44644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십자형 38"/>
          <p:cNvSpPr/>
          <p:nvPr/>
        </p:nvSpPr>
        <p:spPr>
          <a:xfrm>
            <a:off x="894257" y="3291816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898734" y="495336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구름 2"/>
          <p:cNvSpPr/>
          <p:nvPr/>
        </p:nvSpPr>
        <p:spPr>
          <a:xfrm>
            <a:off x="4813012" y="2204864"/>
            <a:ext cx="3168352" cy="2304256"/>
          </a:xfrm>
          <a:prstGeom prst="cloud">
            <a:avLst/>
          </a:prstGeom>
          <a:solidFill>
            <a:srgbClr val="5656A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구름 31"/>
          <p:cNvSpPr/>
          <p:nvPr/>
        </p:nvSpPr>
        <p:spPr>
          <a:xfrm>
            <a:off x="5126670" y="2365428"/>
            <a:ext cx="2707154" cy="1968839"/>
          </a:xfrm>
          <a:prstGeom prst="cloud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SERVER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PROCESS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배지 5"/>
          <p:cNvSpPr/>
          <p:nvPr/>
        </p:nvSpPr>
        <p:spPr>
          <a:xfrm>
            <a:off x="5569096" y="4653136"/>
            <a:ext cx="1656184" cy="1440160"/>
          </a:xfrm>
          <a:prstGeom prst="plaque">
            <a:avLst/>
          </a:prstGeom>
          <a:solidFill>
            <a:schemeClr val="accent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996588" y="3291816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중개자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96588" y="4953360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936161">
            <a:off x="2171494" y="2501271"/>
            <a:ext cx="2804253" cy="133367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880260">
            <a:off x="2048199" y="4712110"/>
            <a:ext cx="3037740" cy="151953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V="1">
            <a:off x="2148716" y="3717032"/>
            <a:ext cx="2664296" cy="131850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223866" y="5584701"/>
            <a:ext cx="3256882" cy="156740"/>
          </a:xfrm>
          <a:prstGeom prst="rightArrow">
            <a:avLst/>
          </a:prstGeom>
          <a:solidFill>
            <a:srgbClr val="92D05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9840416" y="1652638"/>
            <a:ext cx="1512168" cy="439248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8" y="1676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5094" y="2475850"/>
            <a:ext cx="902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97388" y="3356992"/>
            <a:ext cx="129614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405300" y="5589240"/>
            <a:ext cx="216024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29027" y="1277801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497" y="303820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4193" y="4724408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3620" y="5069836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38" idx="1"/>
          </p:cNvCxnSpPr>
          <p:nvPr/>
        </p:nvCxnSpPr>
        <p:spPr>
          <a:xfrm rot="5400000" flipH="1">
            <a:off x="1692088" y="1388196"/>
            <a:ext cx="3924436" cy="5485764"/>
          </a:xfrm>
          <a:prstGeom prst="bentConnector4">
            <a:avLst>
              <a:gd name="adj1" fmla="val -5825"/>
              <a:gd name="adj2" fmla="val 10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73620" y="611420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076708" y="1916832"/>
            <a:ext cx="776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4396" y="162789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꺾인 연결선 29"/>
          <p:cNvCxnSpPr>
            <a:stCxn id="10" idx="2"/>
            <a:endCxn id="13" idx="3"/>
          </p:cNvCxnSpPr>
          <p:nvPr/>
        </p:nvCxnSpPr>
        <p:spPr>
          <a:xfrm rot="16200000" flipH="1">
            <a:off x="6060751" y="1509377"/>
            <a:ext cx="11646" cy="9059852"/>
          </a:xfrm>
          <a:prstGeom prst="bentConnector3">
            <a:avLst>
              <a:gd name="adj1" fmla="val 4376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64396" y="623026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7546" y="5164083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6800" y="2639525"/>
            <a:ext cx="140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200" y="3030372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십자형 37"/>
          <p:cNvSpPr/>
          <p:nvPr/>
        </p:nvSpPr>
        <p:spPr>
          <a:xfrm>
            <a:off x="911424" y="162880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996588" y="1630273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배지 40"/>
          <p:cNvSpPr/>
          <p:nvPr/>
        </p:nvSpPr>
        <p:spPr>
          <a:xfrm>
            <a:off x="5639201" y="4706698"/>
            <a:ext cx="1523879" cy="1325112"/>
          </a:xfrm>
          <a:prstGeom prst="plaqu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플랫폼 서비스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신청에서 매수 완료까지         완벽한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보안 시스템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보안 시스템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89581" y="225485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서류 열람 및          대출 서류 확정 일자 등기 까지    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원스톱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원 터치 서류 제공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53046" y="5072418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공인중개사를 통한           거래 수수료 율을 조정하고         비대면 영상 솔루션을 활용한   안전한 거래 방식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 수수료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21665" y="3371490"/>
            <a:ext cx="1348396" cy="1348395"/>
          </a:xfrm>
          <a:prstGeom prst="donut">
            <a:avLst/>
          </a:prstGeom>
          <a:solidFill>
            <a:srgbClr val="B6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884637" y="2834463"/>
            <a:ext cx="2422452" cy="2422449"/>
          </a:xfrm>
          <a:prstGeom prst="donut">
            <a:avLst>
              <a:gd name="adj" fmla="val 15603"/>
            </a:avLst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41107" y="2290932"/>
            <a:ext cx="3509512" cy="3509511"/>
          </a:xfrm>
          <a:prstGeom prst="donut">
            <a:avLst>
              <a:gd name="adj" fmla="val 11445"/>
            </a:avLst>
          </a:prstGeom>
          <a:solidFill>
            <a:srgbClr val="9FC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581366" y="2772401"/>
            <a:ext cx="2120241" cy="367745"/>
          </a:xfrm>
          <a:prstGeom prst="rect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B6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44974" y="5415001"/>
            <a:ext cx="1653252" cy="377443"/>
          </a:xfrm>
          <a:prstGeom prst="rect">
            <a:avLst/>
          </a:prstGeom>
          <a:solidFill>
            <a:srgbClr val="9FC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771526" y="2120034"/>
            <a:ext cx="933178" cy="933178"/>
          </a:xfrm>
          <a:prstGeom prst="ellipse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B6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591664" y="5520158"/>
            <a:ext cx="933178" cy="933178"/>
          </a:xfrm>
          <a:prstGeom prst="ellipse">
            <a:avLst/>
          </a:prstGeom>
          <a:solidFill>
            <a:srgbClr val="9FC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665821" y="2443401"/>
            <a:ext cx="451362" cy="468392"/>
            <a:chOff x="4224871" y="5191621"/>
            <a:chExt cx="336551" cy="349251"/>
          </a:xfrm>
          <a:solidFill>
            <a:schemeClr val="bg1"/>
          </a:solidFill>
        </p:grpSpPr>
        <p:sp>
          <p:nvSpPr>
            <p:cNvPr id="60" name="Freeform 212"/>
            <p:cNvSpPr>
              <a:spLocks noEditPoints="1"/>
            </p:cNvSpPr>
            <p:nvPr/>
          </p:nvSpPr>
          <p:spPr bwMode="auto">
            <a:xfrm>
              <a:off x="4224871" y="5191621"/>
              <a:ext cx="336551" cy="34925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204"/>
                </a:cxn>
                <a:cxn ang="0">
                  <a:pos x="0" y="204"/>
                </a:cxn>
                <a:cxn ang="0">
                  <a:pos x="0" y="210"/>
                </a:cxn>
                <a:cxn ang="0">
                  <a:pos x="4" y="216"/>
                </a:cxn>
                <a:cxn ang="0">
                  <a:pos x="8" y="218"/>
                </a:cxn>
                <a:cxn ang="0">
                  <a:pos x="14" y="220"/>
                </a:cxn>
                <a:cxn ang="0">
                  <a:pos x="198" y="220"/>
                </a:cxn>
                <a:cxn ang="0">
                  <a:pos x="198" y="220"/>
                </a:cxn>
                <a:cxn ang="0">
                  <a:pos x="204" y="218"/>
                </a:cxn>
                <a:cxn ang="0">
                  <a:pos x="208" y="216"/>
                </a:cxn>
                <a:cxn ang="0">
                  <a:pos x="212" y="210"/>
                </a:cxn>
                <a:cxn ang="0">
                  <a:pos x="212" y="204"/>
                </a:cxn>
                <a:cxn ang="0">
                  <a:pos x="212" y="14"/>
                </a:cxn>
                <a:cxn ang="0">
                  <a:pos x="212" y="14"/>
                </a:cxn>
                <a:cxn ang="0">
                  <a:pos x="212" y="8"/>
                </a:cxn>
                <a:cxn ang="0">
                  <a:pos x="208" y="4"/>
                </a:cxn>
                <a:cxn ang="0">
                  <a:pos x="204" y="0"/>
                </a:cxn>
                <a:cxn ang="0">
                  <a:pos x="198" y="0"/>
                </a:cxn>
                <a:cxn ang="0">
                  <a:pos x="14" y="0"/>
                </a:cxn>
                <a:cxn ang="0">
                  <a:pos x="196" y="60"/>
                </a:cxn>
                <a:cxn ang="0">
                  <a:pos x="196" y="204"/>
                </a:cxn>
                <a:cxn ang="0">
                  <a:pos x="14" y="204"/>
                </a:cxn>
                <a:cxn ang="0">
                  <a:pos x="14" y="14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6" y="16"/>
                </a:cxn>
                <a:cxn ang="0">
                  <a:pos x="46" y="84"/>
                </a:cxn>
                <a:cxn ang="0">
                  <a:pos x="46" y="84"/>
                </a:cxn>
                <a:cxn ang="0">
                  <a:pos x="50" y="90"/>
                </a:cxn>
                <a:cxn ang="0">
                  <a:pos x="54" y="92"/>
                </a:cxn>
                <a:cxn ang="0">
                  <a:pos x="158" y="92"/>
                </a:cxn>
                <a:cxn ang="0">
                  <a:pos x="158" y="92"/>
                </a:cxn>
                <a:cxn ang="0">
                  <a:pos x="162" y="90"/>
                </a:cxn>
                <a:cxn ang="0">
                  <a:pos x="164" y="84"/>
                </a:cxn>
                <a:cxn ang="0">
                  <a:pos x="164" y="16"/>
                </a:cxn>
                <a:cxn ang="0">
                  <a:pos x="164" y="16"/>
                </a:cxn>
                <a:cxn ang="0">
                  <a:pos x="164" y="14"/>
                </a:cxn>
                <a:cxn ang="0">
                  <a:pos x="196" y="14"/>
                </a:cxn>
                <a:cxn ang="0">
                  <a:pos x="196" y="38"/>
                </a:cxn>
                <a:cxn ang="0">
                  <a:pos x="178" y="38"/>
                </a:cxn>
                <a:cxn ang="0">
                  <a:pos x="178" y="60"/>
                </a:cxn>
                <a:cxn ang="0">
                  <a:pos x="196" y="60"/>
                </a:cxn>
              </a:cxnLst>
              <a:rect l="0" t="0" r="r" b="b"/>
              <a:pathLst>
                <a:path w="212" h="220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4" y="216"/>
                  </a:lnTo>
                  <a:lnTo>
                    <a:pt x="8" y="218"/>
                  </a:lnTo>
                  <a:lnTo>
                    <a:pt x="14" y="220"/>
                  </a:lnTo>
                  <a:lnTo>
                    <a:pt x="198" y="220"/>
                  </a:lnTo>
                  <a:lnTo>
                    <a:pt x="198" y="220"/>
                  </a:lnTo>
                  <a:lnTo>
                    <a:pt x="204" y="218"/>
                  </a:lnTo>
                  <a:lnTo>
                    <a:pt x="208" y="216"/>
                  </a:lnTo>
                  <a:lnTo>
                    <a:pt x="212" y="210"/>
                  </a:lnTo>
                  <a:lnTo>
                    <a:pt x="212" y="204"/>
                  </a:lnTo>
                  <a:lnTo>
                    <a:pt x="212" y="14"/>
                  </a:lnTo>
                  <a:lnTo>
                    <a:pt x="212" y="14"/>
                  </a:lnTo>
                  <a:lnTo>
                    <a:pt x="212" y="8"/>
                  </a:lnTo>
                  <a:lnTo>
                    <a:pt x="208" y="4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4" y="0"/>
                  </a:lnTo>
                  <a:close/>
                  <a:moveTo>
                    <a:pt x="196" y="60"/>
                  </a:moveTo>
                  <a:lnTo>
                    <a:pt x="196" y="204"/>
                  </a:lnTo>
                  <a:lnTo>
                    <a:pt x="14" y="204"/>
                  </a:lnTo>
                  <a:lnTo>
                    <a:pt x="14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6" y="16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50" y="90"/>
                  </a:lnTo>
                  <a:lnTo>
                    <a:pt x="54" y="92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2" y="90"/>
                  </a:lnTo>
                  <a:lnTo>
                    <a:pt x="164" y="84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4" y="14"/>
                  </a:lnTo>
                  <a:lnTo>
                    <a:pt x="196" y="14"/>
                  </a:lnTo>
                  <a:lnTo>
                    <a:pt x="196" y="38"/>
                  </a:lnTo>
                  <a:lnTo>
                    <a:pt x="178" y="38"/>
                  </a:lnTo>
                  <a:lnTo>
                    <a:pt x="178" y="60"/>
                  </a:lnTo>
                  <a:lnTo>
                    <a:pt x="196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Freeform 213"/>
            <p:cNvSpPr>
              <a:spLocks noEditPoints="1"/>
            </p:cNvSpPr>
            <p:nvPr/>
          </p:nvSpPr>
          <p:spPr bwMode="auto">
            <a:xfrm>
              <a:off x="4278834" y="5388449"/>
              <a:ext cx="228600" cy="98425"/>
            </a:xfrm>
            <a:custGeom>
              <a:avLst/>
              <a:gdLst/>
              <a:ahLst/>
              <a:cxnLst>
                <a:cxn ang="0">
                  <a:pos x="13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2" y="56"/>
                </a:cxn>
                <a:cxn ang="0">
                  <a:pos x="4" y="60"/>
                </a:cxn>
                <a:cxn ang="0">
                  <a:pos x="8" y="62"/>
                </a:cxn>
                <a:cxn ang="0">
                  <a:pos x="14" y="62"/>
                </a:cxn>
                <a:cxn ang="0">
                  <a:pos x="130" y="62"/>
                </a:cxn>
                <a:cxn ang="0">
                  <a:pos x="130" y="62"/>
                </a:cxn>
                <a:cxn ang="0">
                  <a:pos x="136" y="62"/>
                </a:cxn>
                <a:cxn ang="0">
                  <a:pos x="140" y="60"/>
                </a:cxn>
                <a:cxn ang="0">
                  <a:pos x="142" y="56"/>
                </a:cxn>
                <a:cxn ang="0">
                  <a:pos x="144" y="52"/>
                </a:cxn>
                <a:cxn ang="0">
                  <a:pos x="144" y="10"/>
                </a:cxn>
                <a:cxn ang="0">
                  <a:pos x="144" y="10"/>
                </a:cxn>
                <a:cxn ang="0">
                  <a:pos x="142" y="6"/>
                </a:cxn>
                <a:cxn ang="0">
                  <a:pos x="140" y="2"/>
                </a:cxn>
                <a:cxn ang="0">
                  <a:pos x="136" y="0"/>
                </a:cxn>
                <a:cxn ang="0">
                  <a:pos x="130" y="0"/>
                </a:cxn>
                <a:cxn ang="0">
                  <a:pos x="130" y="0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0" y="52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30" y="10"/>
                </a:cxn>
                <a:cxn ang="0">
                  <a:pos x="130" y="10"/>
                </a:cxn>
                <a:cxn ang="0">
                  <a:pos x="132" y="10"/>
                </a:cxn>
                <a:cxn ang="0">
                  <a:pos x="132" y="52"/>
                </a:cxn>
                <a:cxn ang="0">
                  <a:pos x="132" y="52"/>
                </a:cxn>
                <a:cxn ang="0">
                  <a:pos x="130" y="52"/>
                </a:cxn>
                <a:cxn ang="0">
                  <a:pos x="14" y="52"/>
                </a:cxn>
              </a:cxnLst>
              <a:rect l="0" t="0" r="r" b="b"/>
              <a:pathLst>
                <a:path w="144" h="62">
                  <a:moveTo>
                    <a:pt x="130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8" y="62"/>
                  </a:lnTo>
                  <a:lnTo>
                    <a:pt x="14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6" y="62"/>
                  </a:lnTo>
                  <a:lnTo>
                    <a:pt x="140" y="60"/>
                  </a:lnTo>
                  <a:lnTo>
                    <a:pt x="142" y="56"/>
                  </a:lnTo>
                  <a:lnTo>
                    <a:pt x="144" y="52"/>
                  </a:lnTo>
                  <a:lnTo>
                    <a:pt x="144" y="10"/>
                  </a:lnTo>
                  <a:lnTo>
                    <a:pt x="144" y="10"/>
                  </a:lnTo>
                  <a:lnTo>
                    <a:pt x="142" y="6"/>
                  </a:lnTo>
                  <a:lnTo>
                    <a:pt x="140" y="2"/>
                  </a:lnTo>
                  <a:lnTo>
                    <a:pt x="136" y="0"/>
                  </a:lnTo>
                  <a:lnTo>
                    <a:pt x="130" y="0"/>
                  </a:lnTo>
                  <a:lnTo>
                    <a:pt x="130" y="0"/>
                  </a:lnTo>
                  <a:close/>
                  <a:moveTo>
                    <a:pt x="14" y="52"/>
                  </a:moveTo>
                  <a:lnTo>
                    <a:pt x="14" y="52"/>
                  </a:lnTo>
                  <a:lnTo>
                    <a:pt x="10" y="5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960793" y="2375928"/>
            <a:ext cx="465538" cy="421390"/>
            <a:chOff x="4806776" y="1795363"/>
            <a:chExt cx="368300" cy="333375"/>
          </a:xfrm>
          <a:solidFill>
            <a:schemeClr val="bg1"/>
          </a:solidFill>
        </p:grpSpPr>
        <p:sp>
          <p:nvSpPr>
            <p:cNvPr id="70" name="Freeform 99"/>
            <p:cNvSpPr>
              <a:spLocks/>
            </p:cNvSpPr>
            <p:nvPr/>
          </p:nvSpPr>
          <p:spPr bwMode="auto">
            <a:xfrm>
              <a:off x="4968701" y="2043013"/>
              <a:ext cx="152400" cy="28575"/>
            </a:xfrm>
            <a:custGeom>
              <a:avLst/>
              <a:gdLst/>
              <a:ahLst/>
              <a:cxnLst>
                <a:cxn ang="0">
                  <a:pos x="9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92" y="18"/>
                </a:cxn>
                <a:cxn ang="0">
                  <a:pos x="92" y="18"/>
                </a:cxn>
                <a:cxn ang="0">
                  <a:pos x="94" y="16"/>
                </a:cxn>
                <a:cxn ang="0">
                  <a:pos x="96" y="14"/>
                </a:cxn>
                <a:cxn ang="0">
                  <a:pos x="96" y="4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2" y="2"/>
                </a:cxn>
                <a:cxn ang="0">
                  <a:pos x="92" y="2"/>
                </a:cxn>
              </a:cxnLst>
              <a:rect l="0" t="0" r="r" b="b"/>
              <a:pathLst>
                <a:path w="96" h="18">
                  <a:moveTo>
                    <a:pt x="9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96" y="1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2" y="2"/>
                  </a:lnTo>
                  <a:lnTo>
                    <a:pt x="9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Freeform 100"/>
            <p:cNvSpPr>
              <a:spLocks noEditPoints="1"/>
            </p:cNvSpPr>
            <p:nvPr/>
          </p:nvSpPr>
          <p:spPr bwMode="auto">
            <a:xfrm>
              <a:off x="4806776" y="1795363"/>
              <a:ext cx="368300" cy="333375"/>
            </a:xfrm>
            <a:custGeom>
              <a:avLst/>
              <a:gdLst/>
              <a:ahLst/>
              <a:cxnLst>
                <a:cxn ang="0">
                  <a:pos x="50" y="146"/>
                </a:cxn>
                <a:cxn ang="0">
                  <a:pos x="68" y="162"/>
                </a:cxn>
                <a:cxn ang="0">
                  <a:pos x="68" y="162"/>
                </a:cxn>
                <a:cxn ang="0">
                  <a:pos x="68" y="208"/>
                </a:cxn>
                <a:cxn ang="0">
                  <a:pos x="228" y="210"/>
                </a:cxn>
                <a:cxn ang="0">
                  <a:pos x="232" y="208"/>
                </a:cxn>
                <a:cxn ang="0">
                  <a:pos x="232" y="162"/>
                </a:cxn>
                <a:cxn ang="0">
                  <a:pos x="232" y="134"/>
                </a:cxn>
                <a:cxn ang="0">
                  <a:pos x="232" y="56"/>
                </a:cxn>
                <a:cxn ang="0">
                  <a:pos x="182" y="4"/>
                </a:cxn>
                <a:cxn ang="0">
                  <a:pos x="178" y="2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60" y="54"/>
                </a:cxn>
                <a:cxn ang="0">
                  <a:pos x="40" y="70"/>
                </a:cxn>
                <a:cxn ang="0">
                  <a:pos x="28" y="94"/>
                </a:cxn>
                <a:cxn ang="0">
                  <a:pos x="28" y="112"/>
                </a:cxn>
                <a:cxn ang="0">
                  <a:pos x="4" y="166"/>
                </a:cxn>
                <a:cxn ang="0">
                  <a:pos x="0" y="172"/>
                </a:cxn>
                <a:cxn ang="0">
                  <a:pos x="4" y="180"/>
                </a:cxn>
                <a:cxn ang="0">
                  <a:pos x="14" y="182"/>
                </a:cxn>
                <a:cxn ang="0">
                  <a:pos x="84" y="16"/>
                </a:cxn>
                <a:cxn ang="0">
                  <a:pos x="170" y="16"/>
                </a:cxn>
                <a:cxn ang="0">
                  <a:pos x="170" y="64"/>
                </a:cxn>
                <a:cxn ang="0">
                  <a:pos x="216" y="66"/>
                </a:cxn>
                <a:cxn ang="0">
                  <a:pos x="216" y="194"/>
                </a:cxn>
                <a:cxn ang="0">
                  <a:pos x="84" y="156"/>
                </a:cxn>
                <a:cxn ang="0">
                  <a:pos x="106" y="148"/>
                </a:cxn>
                <a:cxn ang="0">
                  <a:pos x="194" y="134"/>
                </a:cxn>
                <a:cxn ang="0">
                  <a:pos x="198" y="132"/>
                </a:cxn>
                <a:cxn ang="0">
                  <a:pos x="196" y="120"/>
                </a:cxn>
                <a:cxn ang="0">
                  <a:pos x="130" y="118"/>
                </a:cxn>
                <a:cxn ang="0">
                  <a:pos x="132" y="94"/>
                </a:cxn>
                <a:cxn ang="0">
                  <a:pos x="196" y="94"/>
                </a:cxn>
                <a:cxn ang="0">
                  <a:pos x="198" y="82"/>
                </a:cxn>
                <a:cxn ang="0">
                  <a:pos x="126" y="78"/>
                </a:cxn>
                <a:cxn ang="0">
                  <a:pos x="108" y="60"/>
                </a:cxn>
                <a:cxn ang="0">
                  <a:pos x="84" y="52"/>
                </a:cxn>
                <a:cxn ang="0">
                  <a:pos x="80" y="70"/>
                </a:cxn>
                <a:cxn ang="0">
                  <a:pos x="92" y="72"/>
                </a:cxn>
                <a:cxn ang="0">
                  <a:pos x="108" y="84"/>
                </a:cxn>
                <a:cxn ang="0">
                  <a:pos x="114" y="104"/>
                </a:cxn>
                <a:cxn ang="0">
                  <a:pos x="110" y="116"/>
                </a:cxn>
                <a:cxn ang="0">
                  <a:pos x="98" y="132"/>
                </a:cxn>
                <a:cxn ang="0">
                  <a:pos x="80" y="138"/>
                </a:cxn>
                <a:cxn ang="0">
                  <a:pos x="66" y="134"/>
                </a:cxn>
                <a:cxn ang="0">
                  <a:pos x="52" y="122"/>
                </a:cxn>
                <a:cxn ang="0">
                  <a:pos x="46" y="104"/>
                </a:cxn>
                <a:cxn ang="0">
                  <a:pos x="48" y="90"/>
                </a:cxn>
                <a:cxn ang="0">
                  <a:pos x="60" y="76"/>
                </a:cxn>
                <a:cxn ang="0">
                  <a:pos x="80" y="70"/>
                </a:cxn>
              </a:cxnLst>
              <a:rect l="0" t="0" r="r" b="b"/>
              <a:pathLst>
                <a:path w="232" h="210">
                  <a:moveTo>
                    <a:pt x="18" y="180"/>
                  </a:moveTo>
                  <a:lnTo>
                    <a:pt x="50" y="146"/>
                  </a:lnTo>
                  <a:lnTo>
                    <a:pt x="50" y="146"/>
                  </a:lnTo>
                  <a:lnTo>
                    <a:pt x="58" y="152"/>
                  </a:lnTo>
                  <a:lnTo>
                    <a:pt x="68" y="154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8" y="208"/>
                  </a:lnTo>
                  <a:lnTo>
                    <a:pt x="70" y="210"/>
                  </a:lnTo>
                  <a:lnTo>
                    <a:pt x="228" y="210"/>
                  </a:lnTo>
                  <a:lnTo>
                    <a:pt x="228" y="210"/>
                  </a:lnTo>
                  <a:lnTo>
                    <a:pt x="230" y="210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2" y="54"/>
                  </a:lnTo>
                  <a:lnTo>
                    <a:pt x="230" y="52"/>
                  </a:lnTo>
                  <a:lnTo>
                    <a:pt x="182" y="4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0" y="54"/>
                  </a:lnTo>
                  <a:lnTo>
                    <a:pt x="52" y="58"/>
                  </a:lnTo>
                  <a:lnTo>
                    <a:pt x="46" y="64"/>
                  </a:lnTo>
                  <a:lnTo>
                    <a:pt x="40" y="70"/>
                  </a:lnTo>
                  <a:lnTo>
                    <a:pt x="34" y="78"/>
                  </a:lnTo>
                  <a:lnTo>
                    <a:pt x="30" y="86"/>
                  </a:lnTo>
                  <a:lnTo>
                    <a:pt x="28" y="9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12"/>
                  </a:lnTo>
                  <a:lnTo>
                    <a:pt x="30" y="120"/>
                  </a:lnTo>
                  <a:lnTo>
                    <a:pt x="36" y="13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2" y="168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6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80"/>
                  </a:lnTo>
                  <a:close/>
                  <a:moveTo>
                    <a:pt x="84" y="16"/>
                  </a:moveTo>
                  <a:lnTo>
                    <a:pt x="84" y="16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0" y="64"/>
                  </a:lnTo>
                  <a:lnTo>
                    <a:pt x="172" y="64"/>
                  </a:lnTo>
                  <a:lnTo>
                    <a:pt x="172" y="64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6" y="194"/>
                  </a:lnTo>
                  <a:lnTo>
                    <a:pt x="216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4" y="156"/>
                  </a:lnTo>
                  <a:lnTo>
                    <a:pt x="84" y="156"/>
                  </a:lnTo>
                  <a:lnTo>
                    <a:pt x="96" y="154"/>
                  </a:lnTo>
                  <a:lnTo>
                    <a:pt x="106" y="148"/>
                  </a:lnTo>
                  <a:lnTo>
                    <a:pt x="116" y="142"/>
                  </a:lnTo>
                  <a:lnTo>
                    <a:pt x="122" y="134"/>
                  </a:lnTo>
                  <a:lnTo>
                    <a:pt x="194" y="134"/>
                  </a:lnTo>
                  <a:lnTo>
                    <a:pt x="194" y="134"/>
                  </a:lnTo>
                  <a:lnTo>
                    <a:pt x="196" y="134"/>
                  </a:lnTo>
                  <a:lnTo>
                    <a:pt x="198" y="132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6" y="120"/>
                  </a:lnTo>
                  <a:lnTo>
                    <a:pt x="194" y="118"/>
                  </a:lnTo>
                  <a:lnTo>
                    <a:pt x="130" y="118"/>
                  </a:lnTo>
                  <a:lnTo>
                    <a:pt x="130" y="118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32" y="94"/>
                  </a:lnTo>
                  <a:lnTo>
                    <a:pt x="194" y="94"/>
                  </a:lnTo>
                  <a:lnTo>
                    <a:pt x="194" y="94"/>
                  </a:lnTo>
                  <a:lnTo>
                    <a:pt x="196" y="94"/>
                  </a:lnTo>
                  <a:lnTo>
                    <a:pt x="198" y="92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198" y="80"/>
                  </a:lnTo>
                  <a:lnTo>
                    <a:pt x="194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18" y="68"/>
                  </a:lnTo>
                  <a:lnTo>
                    <a:pt x="108" y="60"/>
                  </a:lnTo>
                  <a:lnTo>
                    <a:pt x="98" y="54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4" y="16"/>
                  </a:lnTo>
                  <a:lnTo>
                    <a:pt x="84" y="16"/>
                  </a:lnTo>
                  <a:close/>
                  <a:moveTo>
                    <a:pt x="80" y="70"/>
                  </a:moveTo>
                  <a:lnTo>
                    <a:pt x="80" y="70"/>
                  </a:lnTo>
                  <a:lnTo>
                    <a:pt x="86" y="70"/>
                  </a:lnTo>
                  <a:lnTo>
                    <a:pt x="92" y="72"/>
                  </a:lnTo>
                  <a:lnTo>
                    <a:pt x="98" y="76"/>
                  </a:lnTo>
                  <a:lnTo>
                    <a:pt x="104" y="80"/>
                  </a:lnTo>
                  <a:lnTo>
                    <a:pt x="108" y="84"/>
                  </a:lnTo>
                  <a:lnTo>
                    <a:pt x="110" y="90"/>
                  </a:lnTo>
                  <a:lnTo>
                    <a:pt x="112" y="96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2" y="110"/>
                  </a:lnTo>
                  <a:lnTo>
                    <a:pt x="110" y="116"/>
                  </a:lnTo>
                  <a:lnTo>
                    <a:pt x="108" y="122"/>
                  </a:lnTo>
                  <a:lnTo>
                    <a:pt x="104" y="128"/>
                  </a:lnTo>
                  <a:lnTo>
                    <a:pt x="98" y="132"/>
                  </a:lnTo>
                  <a:lnTo>
                    <a:pt x="92" y="134"/>
                  </a:lnTo>
                  <a:lnTo>
                    <a:pt x="86" y="136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2" y="136"/>
                  </a:lnTo>
                  <a:lnTo>
                    <a:pt x="66" y="134"/>
                  </a:lnTo>
                  <a:lnTo>
                    <a:pt x="60" y="132"/>
                  </a:lnTo>
                  <a:lnTo>
                    <a:pt x="56" y="128"/>
                  </a:lnTo>
                  <a:lnTo>
                    <a:pt x="52" y="122"/>
                  </a:lnTo>
                  <a:lnTo>
                    <a:pt x="48" y="116"/>
                  </a:lnTo>
                  <a:lnTo>
                    <a:pt x="46" y="110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6" y="96"/>
                  </a:lnTo>
                  <a:lnTo>
                    <a:pt x="48" y="90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60" y="76"/>
                  </a:lnTo>
                  <a:lnTo>
                    <a:pt x="66" y="72"/>
                  </a:lnTo>
                  <a:lnTo>
                    <a:pt x="72" y="70"/>
                  </a:lnTo>
                  <a:lnTo>
                    <a:pt x="80" y="70"/>
                  </a:lnTo>
                  <a:lnTo>
                    <a:pt x="80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11424" y="5085184"/>
            <a:ext cx="2724820" cy="1182484"/>
            <a:chOff x="947976" y="2420888"/>
            <a:chExt cx="2724820" cy="1182484"/>
          </a:xfrm>
        </p:grpSpPr>
        <p:sp>
          <p:nvSpPr>
            <p:cNvPr id="45" name="TextBox 44"/>
            <p:cNvSpPr txBox="1"/>
            <p:nvPr/>
          </p:nvSpPr>
          <p:spPr>
            <a:xfrm>
              <a:off x="947976" y="2864708"/>
              <a:ext cx="272482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현장에 가지 않아도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상에서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안내도우미로부터 매물의 대한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상세정보와 안내가 가능하도록 구현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매물안내시스템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773154" y="5704463"/>
            <a:ext cx="544689" cy="544689"/>
            <a:chOff x="2207568" y="1196752"/>
            <a:chExt cx="1241730" cy="1241730"/>
          </a:xfrm>
          <a:solidFill>
            <a:schemeClr val="bg1"/>
          </a:solidFill>
        </p:grpSpPr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4032260" y="5759126"/>
            <a:ext cx="464150" cy="468330"/>
            <a:chOff x="3247850" y="1077813"/>
            <a:chExt cx="352425" cy="355600"/>
          </a:xfrm>
          <a:solidFill>
            <a:schemeClr val="bg1"/>
          </a:solidFill>
        </p:grpSpPr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3301825" y="1134963"/>
              <a:ext cx="247650" cy="177800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Freeform 61"/>
            <p:cNvSpPr>
              <a:spLocks noEditPoints="1"/>
            </p:cNvSpPr>
            <p:nvPr/>
          </p:nvSpPr>
          <p:spPr bwMode="auto">
            <a:xfrm>
              <a:off x="3247850" y="1077813"/>
              <a:ext cx="352425" cy="35560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97376" cy="43773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관리자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6" y="2050612"/>
            <a:ext cx="8640960" cy="4392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공인중개사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26496" cy="43591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매도자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3"/>
            <a:ext cx="8640960" cy="43659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매수자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사용자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697374" cy="4482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서버 운영 흐름도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628800"/>
            <a:ext cx="5982522" cy="4812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 the 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74587" y="2339565"/>
            <a:ext cx="2771760" cy="1152128"/>
            <a:chOff x="947976" y="2420888"/>
            <a:chExt cx="2771760" cy="1152128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3049796"/>
              <a:ext cx="277176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   위한 무상오피스 솔루션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협업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1430818"/>
            <a:chOff x="9029866" y="2214206"/>
            <a:chExt cx="2682758" cy="1430818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906360"/>
              <a:ext cx="2682758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신뢰를 얻기 위한 투명한   거래 방식과 고 비용 저 효율 개선을 통한 경쟁력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투명 거래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49179" y="4988411"/>
            <a:ext cx="2620874" cy="1387526"/>
            <a:chOff x="8290553" y="4406176"/>
            <a:chExt cx="2620874" cy="1387526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5055038"/>
              <a:ext cx="262087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 첨단 기술 적용 플랫폼 제공으로 공인중개사 와 안전한 비대면       전자계약을 지원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61950" y="3330846"/>
            <a:ext cx="1348396" cy="1348395"/>
          </a:xfrm>
          <a:prstGeom prst="donut">
            <a:avLst/>
          </a:prstGeom>
          <a:solidFill>
            <a:srgbClr val="D0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24922" y="2793819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81392" y="2250288"/>
            <a:ext cx="3509512" cy="3509511"/>
          </a:xfrm>
          <a:prstGeom prst="donut">
            <a:avLst>
              <a:gd name="adj" fmla="val 11445"/>
            </a:avLst>
          </a:prstGeom>
          <a:solidFill>
            <a:srgbClr val="83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621651" y="2731757"/>
            <a:ext cx="2120241" cy="3677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85259" y="5374357"/>
            <a:ext cx="1653252" cy="377443"/>
          </a:xfrm>
          <a:prstGeom prst="rect">
            <a:avLst/>
          </a:prstGeom>
          <a:solidFill>
            <a:srgbClr val="83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11811" y="2079390"/>
            <a:ext cx="933178" cy="9331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31949" y="5479514"/>
            <a:ext cx="933178" cy="933178"/>
          </a:xfrm>
          <a:prstGeom prst="ellipse">
            <a:avLst/>
          </a:prstGeom>
          <a:solidFill>
            <a:srgbClr val="83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8001078" y="2335284"/>
            <a:ext cx="465538" cy="421390"/>
            <a:chOff x="4806776" y="1795363"/>
            <a:chExt cx="368300" cy="333375"/>
          </a:xfrm>
          <a:solidFill>
            <a:schemeClr val="bg1"/>
          </a:solidFill>
        </p:grpSpPr>
        <p:sp>
          <p:nvSpPr>
            <p:cNvPr id="70" name="Freeform 99"/>
            <p:cNvSpPr>
              <a:spLocks/>
            </p:cNvSpPr>
            <p:nvPr/>
          </p:nvSpPr>
          <p:spPr bwMode="auto">
            <a:xfrm>
              <a:off x="4968701" y="2043013"/>
              <a:ext cx="152400" cy="28575"/>
            </a:xfrm>
            <a:custGeom>
              <a:avLst/>
              <a:gdLst/>
              <a:ahLst/>
              <a:cxnLst>
                <a:cxn ang="0">
                  <a:pos x="9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92" y="18"/>
                </a:cxn>
                <a:cxn ang="0">
                  <a:pos x="92" y="18"/>
                </a:cxn>
                <a:cxn ang="0">
                  <a:pos x="94" y="16"/>
                </a:cxn>
                <a:cxn ang="0">
                  <a:pos x="96" y="14"/>
                </a:cxn>
                <a:cxn ang="0">
                  <a:pos x="96" y="4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2" y="2"/>
                </a:cxn>
                <a:cxn ang="0">
                  <a:pos x="92" y="2"/>
                </a:cxn>
              </a:cxnLst>
              <a:rect l="0" t="0" r="r" b="b"/>
              <a:pathLst>
                <a:path w="96" h="18">
                  <a:moveTo>
                    <a:pt x="9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96" y="1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2" y="2"/>
                  </a:lnTo>
                  <a:lnTo>
                    <a:pt x="9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Freeform 100"/>
            <p:cNvSpPr>
              <a:spLocks noEditPoints="1"/>
            </p:cNvSpPr>
            <p:nvPr/>
          </p:nvSpPr>
          <p:spPr bwMode="auto">
            <a:xfrm>
              <a:off x="4806776" y="1795363"/>
              <a:ext cx="368300" cy="333375"/>
            </a:xfrm>
            <a:custGeom>
              <a:avLst/>
              <a:gdLst/>
              <a:ahLst/>
              <a:cxnLst>
                <a:cxn ang="0">
                  <a:pos x="50" y="146"/>
                </a:cxn>
                <a:cxn ang="0">
                  <a:pos x="68" y="162"/>
                </a:cxn>
                <a:cxn ang="0">
                  <a:pos x="68" y="162"/>
                </a:cxn>
                <a:cxn ang="0">
                  <a:pos x="68" y="208"/>
                </a:cxn>
                <a:cxn ang="0">
                  <a:pos x="228" y="210"/>
                </a:cxn>
                <a:cxn ang="0">
                  <a:pos x="232" y="208"/>
                </a:cxn>
                <a:cxn ang="0">
                  <a:pos x="232" y="162"/>
                </a:cxn>
                <a:cxn ang="0">
                  <a:pos x="232" y="134"/>
                </a:cxn>
                <a:cxn ang="0">
                  <a:pos x="232" y="56"/>
                </a:cxn>
                <a:cxn ang="0">
                  <a:pos x="182" y="4"/>
                </a:cxn>
                <a:cxn ang="0">
                  <a:pos x="178" y="2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60" y="54"/>
                </a:cxn>
                <a:cxn ang="0">
                  <a:pos x="40" y="70"/>
                </a:cxn>
                <a:cxn ang="0">
                  <a:pos x="28" y="94"/>
                </a:cxn>
                <a:cxn ang="0">
                  <a:pos x="28" y="112"/>
                </a:cxn>
                <a:cxn ang="0">
                  <a:pos x="4" y="166"/>
                </a:cxn>
                <a:cxn ang="0">
                  <a:pos x="0" y="172"/>
                </a:cxn>
                <a:cxn ang="0">
                  <a:pos x="4" y="180"/>
                </a:cxn>
                <a:cxn ang="0">
                  <a:pos x="14" y="182"/>
                </a:cxn>
                <a:cxn ang="0">
                  <a:pos x="84" y="16"/>
                </a:cxn>
                <a:cxn ang="0">
                  <a:pos x="170" y="16"/>
                </a:cxn>
                <a:cxn ang="0">
                  <a:pos x="170" y="64"/>
                </a:cxn>
                <a:cxn ang="0">
                  <a:pos x="216" y="66"/>
                </a:cxn>
                <a:cxn ang="0">
                  <a:pos x="216" y="194"/>
                </a:cxn>
                <a:cxn ang="0">
                  <a:pos x="84" y="156"/>
                </a:cxn>
                <a:cxn ang="0">
                  <a:pos x="106" y="148"/>
                </a:cxn>
                <a:cxn ang="0">
                  <a:pos x="194" y="134"/>
                </a:cxn>
                <a:cxn ang="0">
                  <a:pos x="198" y="132"/>
                </a:cxn>
                <a:cxn ang="0">
                  <a:pos x="196" y="120"/>
                </a:cxn>
                <a:cxn ang="0">
                  <a:pos x="130" y="118"/>
                </a:cxn>
                <a:cxn ang="0">
                  <a:pos x="132" y="94"/>
                </a:cxn>
                <a:cxn ang="0">
                  <a:pos x="196" y="94"/>
                </a:cxn>
                <a:cxn ang="0">
                  <a:pos x="198" y="82"/>
                </a:cxn>
                <a:cxn ang="0">
                  <a:pos x="126" y="78"/>
                </a:cxn>
                <a:cxn ang="0">
                  <a:pos x="108" y="60"/>
                </a:cxn>
                <a:cxn ang="0">
                  <a:pos x="84" y="52"/>
                </a:cxn>
                <a:cxn ang="0">
                  <a:pos x="80" y="70"/>
                </a:cxn>
                <a:cxn ang="0">
                  <a:pos x="92" y="72"/>
                </a:cxn>
                <a:cxn ang="0">
                  <a:pos x="108" y="84"/>
                </a:cxn>
                <a:cxn ang="0">
                  <a:pos x="114" y="104"/>
                </a:cxn>
                <a:cxn ang="0">
                  <a:pos x="110" y="116"/>
                </a:cxn>
                <a:cxn ang="0">
                  <a:pos x="98" y="132"/>
                </a:cxn>
                <a:cxn ang="0">
                  <a:pos x="80" y="138"/>
                </a:cxn>
                <a:cxn ang="0">
                  <a:pos x="66" y="134"/>
                </a:cxn>
                <a:cxn ang="0">
                  <a:pos x="52" y="122"/>
                </a:cxn>
                <a:cxn ang="0">
                  <a:pos x="46" y="104"/>
                </a:cxn>
                <a:cxn ang="0">
                  <a:pos x="48" y="90"/>
                </a:cxn>
                <a:cxn ang="0">
                  <a:pos x="60" y="76"/>
                </a:cxn>
                <a:cxn ang="0">
                  <a:pos x="80" y="70"/>
                </a:cxn>
              </a:cxnLst>
              <a:rect l="0" t="0" r="r" b="b"/>
              <a:pathLst>
                <a:path w="232" h="210">
                  <a:moveTo>
                    <a:pt x="18" y="180"/>
                  </a:moveTo>
                  <a:lnTo>
                    <a:pt x="50" y="146"/>
                  </a:lnTo>
                  <a:lnTo>
                    <a:pt x="50" y="146"/>
                  </a:lnTo>
                  <a:lnTo>
                    <a:pt x="58" y="152"/>
                  </a:lnTo>
                  <a:lnTo>
                    <a:pt x="68" y="154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8" y="208"/>
                  </a:lnTo>
                  <a:lnTo>
                    <a:pt x="70" y="210"/>
                  </a:lnTo>
                  <a:lnTo>
                    <a:pt x="228" y="210"/>
                  </a:lnTo>
                  <a:lnTo>
                    <a:pt x="228" y="210"/>
                  </a:lnTo>
                  <a:lnTo>
                    <a:pt x="230" y="210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2" y="54"/>
                  </a:lnTo>
                  <a:lnTo>
                    <a:pt x="230" y="52"/>
                  </a:lnTo>
                  <a:lnTo>
                    <a:pt x="182" y="4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0" y="54"/>
                  </a:lnTo>
                  <a:lnTo>
                    <a:pt x="52" y="58"/>
                  </a:lnTo>
                  <a:lnTo>
                    <a:pt x="46" y="64"/>
                  </a:lnTo>
                  <a:lnTo>
                    <a:pt x="40" y="70"/>
                  </a:lnTo>
                  <a:lnTo>
                    <a:pt x="34" y="78"/>
                  </a:lnTo>
                  <a:lnTo>
                    <a:pt x="30" y="86"/>
                  </a:lnTo>
                  <a:lnTo>
                    <a:pt x="28" y="9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12"/>
                  </a:lnTo>
                  <a:lnTo>
                    <a:pt x="30" y="120"/>
                  </a:lnTo>
                  <a:lnTo>
                    <a:pt x="36" y="13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2" y="168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6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80"/>
                  </a:lnTo>
                  <a:close/>
                  <a:moveTo>
                    <a:pt x="84" y="16"/>
                  </a:moveTo>
                  <a:lnTo>
                    <a:pt x="84" y="16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0" y="64"/>
                  </a:lnTo>
                  <a:lnTo>
                    <a:pt x="172" y="64"/>
                  </a:lnTo>
                  <a:lnTo>
                    <a:pt x="172" y="64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6" y="194"/>
                  </a:lnTo>
                  <a:lnTo>
                    <a:pt x="216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4" y="156"/>
                  </a:lnTo>
                  <a:lnTo>
                    <a:pt x="84" y="156"/>
                  </a:lnTo>
                  <a:lnTo>
                    <a:pt x="96" y="154"/>
                  </a:lnTo>
                  <a:lnTo>
                    <a:pt x="106" y="148"/>
                  </a:lnTo>
                  <a:lnTo>
                    <a:pt x="116" y="142"/>
                  </a:lnTo>
                  <a:lnTo>
                    <a:pt x="122" y="134"/>
                  </a:lnTo>
                  <a:lnTo>
                    <a:pt x="194" y="134"/>
                  </a:lnTo>
                  <a:lnTo>
                    <a:pt x="194" y="134"/>
                  </a:lnTo>
                  <a:lnTo>
                    <a:pt x="196" y="134"/>
                  </a:lnTo>
                  <a:lnTo>
                    <a:pt x="198" y="132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6" y="120"/>
                  </a:lnTo>
                  <a:lnTo>
                    <a:pt x="194" y="118"/>
                  </a:lnTo>
                  <a:lnTo>
                    <a:pt x="130" y="118"/>
                  </a:lnTo>
                  <a:lnTo>
                    <a:pt x="130" y="118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32" y="94"/>
                  </a:lnTo>
                  <a:lnTo>
                    <a:pt x="194" y="94"/>
                  </a:lnTo>
                  <a:lnTo>
                    <a:pt x="194" y="94"/>
                  </a:lnTo>
                  <a:lnTo>
                    <a:pt x="196" y="94"/>
                  </a:lnTo>
                  <a:lnTo>
                    <a:pt x="198" y="92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198" y="80"/>
                  </a:lnTo>
                  <a:lnTo>
                    <a:pt x="194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18" y="68"/>
                  </a:lnTo>
                  <a:lnTo>
                    <a:pt x="108" y="60"/>
                  </a:lnTo>
                  <a:lnTo>
                    <a:pt x="98" y="54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4" y="16"/>
                  </a:lnTo>
                  <a:lnTo>
                    <a:pt x="84" y="16"/>
                  </a:lnTo>
                  <a:close/>
                  <a:moveTo>
                    <a:pt x="80" y="70"/>
                  </a:moveTo>
                  <a:lnTo>
                    <a:pt x="80" y="70"/>
                  </a:lnTo>
                  <a:lnTo>
                    <a:pt x="86" y="70"/>
                  </a:lnTo>
                  <a:lnTo>
                    <a:pt x="92" y="72"/>
                  </a:lnTo>
                  <a:lnTo>
                    <a:pt x="98" y="76"/>
                  </a:lnTo>
                  <a:lnTo>
                    <a:pt x="104" y="80"/>
                  </a:lnTo>
                  <a:lnTo>
                    <a:pt x="108" y="84"/>
                  </a:lnTo>
                  <a:lnTo>
                    <a:pt x="110" y="90"/>
                  </a:lnTo>
                  <a:lnTo>
                    <a:pt x="112" y="96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2" y="110"/>
                  </a:lnTo>
                  <a:lnTo>
                    <a:pt x="110" y="116"/>
                  </a:lnTo>
                  <a:lnTo>
                    <a:pt x="108" y="122"/>
                  </a:lnTo>
                  <a:lnTo>
                    <a:pt x="104" y="128"/>
                  </a:lnTo>
                  <a:lnTo>
                    <a:pt x="98" y="132"/>
                  </a:lnTo>
                  <a:lnTo>
                    <a:pt x="92" y="134"/>
                  </a:lnTo>
                  <a:lnTo>
                    <a:pt x="86" y="136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2" y="136"/>
                  </a:lnTo>
                  <a:lnTo>
                    <a:pt x="66" y="134"/>
                  </a:lnTo>
                  <a:lnTo>
                    <a:pt x="60" y="132"/>
                  </a:lnTo>
                  <a:lnTo>
                    <a:pt x="56" y="128"/>
                  </a:lnTo>
                  <a:lnTo>
                    <a:pt x="52" y="122"/>
                  </a:lnTo>
                  <a:lnTo>
                    <a:pt x="48" y="116"/>
                  </a:lnTo>
                  <a:lnTo>
                    <a:pt x="46" y="110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6" y="96"/>
                  </a:lnTo>
                  <a:lnTo>
                    <a:pt x="48" y="90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60" y="76"/>
                  </a:lnTo>
                  <a:lnTo>
                    <a:pt x="66" y="72"/>
                  </a:lnTo>
                  <a:lnTo>
                    <a:pt x="72" y="70"/>
                  </a:lnTo>
                  <a:lnTo>
                    <a:pt x="80" y="70"/>
                  </a:lnTo>
                  <a:lnTo>
                    <a:pt x="80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836035" y="5728217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33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0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D0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D0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46591" y="5054828"/>
            <a:ext cx="2931731" cy="1397927"/>
            <a:chOff x="783019" y="2420888"/>
            <a:chExt cx="2931731" cy="1397927"/>
          </a:xfrm>
        </p:grpSpPr>
        <p:sp>
          <p:nvSpPr>
            <p:cNvPr id="68" name="TextBox 67"/>
            <p:cNvSpPr txBox="1"/>
            <p:nvPr/>
          </p:nvSpPr>
          <p:spPr>
            <a:xfrm>
              <a:off x="783019" y="2864708"/>
              <a:ext cx="2931731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확대되도록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내에서 협업 및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정보공유를통해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더 나은 비즈니스가 되도록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기회를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기회 확대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13" y="2437149"/>
            <a:ext cx="607193" cy="504123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009058" y="5752238"/>
            <a:ext cx="464097" cy="463254"/>
            <a:chOff x="3959236" y="5622046"/>
            <a:chExt cx="464097" cy="463254"/>
          </a:xfrm>
          <a:noFill/>
        </p:grpSpPr>
        <p:sp>
          <p:nvSpPr>
            <p:cNvPr id="91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6314" y="2001826"/>
            <a:ext cx="2610750" cy="1182484"/>
            <a:chOff x="947976" y="2420888"/>
            <a:chExt cx="2610750" cy="1182484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하고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 사이트 구성 및 관리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지원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76320" y="198884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중개사를 통해 쉽고 빠르게  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 등록을 할 수 있도록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건축물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빌더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등록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976320" y="5054828"/>
            <a:ext cx="2736304" cy="1182484"/>
            <a:chOff x="8175123" y="4406176"/>
            <a:chExt cx="2736304" cy="1182484"/>
          </a:xfrm>
        </p:grpSpPr>
        <p:sp>
          <p:nvSpPr>
            <p:cNvPr id="41" name="TextBox 40"/>
            <p:cNvSpPr txBox="1"/>
            <p:nvPr/>
          </p:nvSpPr>
          <p:spPr>
            <a:xfrm>
              <a:off x="8175123" y="4849996"/>
              <a:ext cx="273630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정보분석 및 매물정보와 거래정보를 빠르게 제공할 수 있도록                   데이터 베이스 구축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61950" y="3330846"/>
            <a:ext cx="1348396" cy="1348395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24922" y="2793819"/>
            <a:ext cx="2422452" cy="2422449"/>
          </a:xfrm>
          <a:prstGeom prst="donut">
            <a:avLst>
              <a:gd name="adj" fmla="val 15603"/>
            </a:avLst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81392" y="2250288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621651" y="2731757"/>
            <a:ext cx="2120241" cy="367745"/>
          </a:xfrm>
          <a:prstGeom prst="rect">
            <a:avLst/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85259" y="5374357"/>
            <a:ext cx="1653252" cy="377443"/>
          </a:xfrm>
          <a:prstGeom prst="rect">
            <a:avLst/>
          </a:prstGeom>
          <a:solidFill>
            <a:srgbClr val="1D3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11811" y="2079390"/>
            <a:ext cx="933178" cy="93317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31949" y="5479514"/>
            <a:ext cx="933178" cy="933178"/>
          </a:xfrm>
          <a:prstGeom prst="ellipse">
            <a:avLst/>
          </a:prstGeom>
          <a:solidFill>
            <a:srgbClr val="1D3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02968" y="5733356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33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092242" y="2334714"/>
            <a:ext cx="393343" cy="422529"/>
            <a:chOff x="1677988" y="3783013"/>
            <a:chExt cx="941387" cy="1011238"/>
          </a:xfrm>
          <a:solidFill>
            <a:schemeClr val="bg1"/>
          </a:solidFill>
        </p:grpSpPr>
        <p:sp>
          <p:nvSpPr>
            <p:cNvPr id="52" name="Freeform 269"/>
            <p:cNvSpPr>
              <a:spLocks/>
            </p:cNvSpPr>
            <p:nvPr/>
          </p:nvSpPr>
          <p:spPr bwMode="auto">
            <a:xfrm>
              <a:off x="1905000" y="3859213"/>
              <a:ext cx="31750" cy="750888"/>
            </a:xfrm>
            <a:custGeom>
              <a:avLst/>
              <a:gdLst>
                <a:gd name="T0" fmla="*/ 14 w 28"/>
                <a:gd name="T1" fmla="*/ 676 h 676"/>
                <a:gd name="T2" fmla="*/ 0 w 28"/>
                <a:gd name="T3" fmla="*/ 662 h 676"/>
                <a:gd name="T4" fmla="*/ 0 w 28"/>
                <a:gd name="T5" fmla="*/ 14 h 676"/>
                <a:gd name="T6" fmla="*/ 14 w 28"/>
                <a:gd name="T7" fmla="*/ 0 h 676"/>
                <a:gd name="T8" fmla="*/ 28 w 28"/>
                <a:gd name="T9" fmla="*/ 14 h 676"/>
                <a:gd name="T10" fmla="*/ 28 w 28"/>
                <a:gd name="T11" fmla="*/ 662 h 676"/>
                <a:gd name="T12" fmla="*/ 14 w 28"/>
                <a:gd name="T13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76">
                  <a:moveTo>
                    <a:pt x="14" y="676"/>
                  </a:moveTo>
                  <a:cubicBezTo>
                    <a:pt x="6" y="676"/>
                    <a:pt x="0" y="670"/>
                    <a:pt x="0" y="66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8" y="6"/>
                    <a:pt x="28" y="14"/>
                  </a:cubicBezTo>
                  <a:cubicBezTo>
                    <a:pt x="28" y="662"/>
                    <a:pt x="28" y="662"/>
                    <a:pt x="28" y="662"/>
                  </a:cubicBezTo>
                  <a:cubicBezTo>
                    <a:pt x="28" y="670"/>
                    <a:pt x="21" y="676"/>
                    <a:pt x="14" y="6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270"/>
            <p:cNvSpPr>
              <a:spLocks/>
            </p:cNvSpPr>
            <p:nvPr/>
          </p:nvSpPr>
          <p:spPr bwMode="auto">
            <a:xfrm>
              <a:off x="2360613" y="3857626"/>
              <a:ext cx="31750" cy="331788"/>
            </a:xfrm>
            <a:custGeom>
              <a:avLst/>
              <a:gdLst>
                <a:gd name="T0" fmla="*/ 14 w 28"/>
                <a:gd name="T1" fmla="*/ 298 h 298"/>
                <a:gd name="T2" fmla="*/ 0 w 28"/>
                <a:gd name="T3" fmla="*/ 284 h 298"/>
                <a:gd name="T4" fmla="*/ 0 w 28"/>
                <a:gd name="T5" fmla="*/ 14 h 298"/>
                <a:gd name="T6" fmla="*/ 14 w 28"/>
                <a:gd name="T7" fmla="*/ 0 h 298"/>
                <a:gd name="T8" fmla="*/ 28 w 28"/>
                <a:gd name="T9" fmla="*/ 14 h 298"/>
                <a:gd name="T10" fmla="*/ 28 w 28"/>
                <a:gd name="T11" fmla="*/ 284 h 298"/>
                <a:gd name="T12" fmla="*/ 14 w 28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98">
                  <a:moveTo>
                    <a:pt x="14" y="298"/>
                  </a:moveTo>
                  <a:cubicBezTo>
                    <a:pt x="6" y="298"/>
                    <a:pt x="0" y="292"/>
                    <a:pt x="0" y="28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4"/>
                    <a:pt x="28" y="284"/>
                    <a:pt x="28" y="284"/>
                  </a:cubicBezTo>
                  <a:cubicBezTo>
                    <a:pt x="28" y="292"/>
                    <a:pt x="22" y="298"/>
                    <a:pt x="14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71"/>
            <p:cNvSpPr>
              <a:spLocks/>
            </p:cNvSpPr>
            <p:nvPr/>
          </p:nvSpPr>
          <p:spPr bwMode="auto">
            <a:xfrm>
              <a:off x="2360613" y="4552951"/>
              <a:ext cx="31750" cy="79375"/>
            </a:xfrm>
            <a:custGeom>
              <a:avLst/>
              <a:gdLst>
                <a:gd name="T0" fmla="*/ 14 w 28"/>
                <a:gd name="T1" fmla="*/ 72 h 72"/>
                <a:gd name="T2" fmla="*/ 0 w 28"/>
                <a:gd name="T3" fmla="*/ 58 h 72"/>
                <a:gd name="T4" fmla="*/ 0 w 28"/>
                <a:gd name="T5" fmla="*/ 14 h 72"/>
                <a:gd name="T6" fmla="*/ 14 w 28"/>
                <a:gd name="T7" fmla="*/ 0 h 72"/>
                <a:gd name="T8" fmla="*/ 28 w 28"/>
                <a:gd name="T9" fmla="*/ 14 h 72"/>
                <a:gd name="T10" fmla="*/ 28 w 28"/>
                <a:gd name="T11" fmla="*/ 58 h 72"/>
                <a:gd name="T12" fmla="*/ 14 w 2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2">
                  <a:moveTo>
                    <a:pt x="14" y="72"/>
                  </a:moveTo>
                  <a:cubicBezTo>
                    <a:pt x="6" y="72"/>
                    <a:pt x="0" y="66"/>
                    <a:pt x="0" y="5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66"/>
                    <a:pt x="22" y="7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10"/>
            <p:cNvSpPr>
              <a:spLocks noEditPoints="1"/>
            </p:cNvSpPr>
            <p:nvPr/>
          </p:nvSpPr>
          <p:spPr bwMode="auto">
            <a:xfrm>
              <a:off x="1677988" y="3783013"/>
              <a:ext cx="487362" cy="1011238"/>
            </a:xfrm>
            <a:custGeom>
              <a:avLst/>
              <a:gdLst>
                <a:gd name="T0" fmla="*/ 14 w 438"/>
                <a:gd name="T1" fmla="*/ 910 h 911"/>
                <a:gd name="T2" fmla="*/ 6 w 438"/>
                <a:gd name="T3" fmla="*/ 908 h 911"/>
                <a:gd name="T4" fmla="*/ 0 w 438"/>
                <a:gd name="T5" fmla="*/ 896 h 911"/>
                <a:gd name="T6" fmla="*/ 0 w 438"/>
                <a:gd name="T7" fmla="*/ 110 h 911"/>
                <a:gd name="T8" fmla="*/ 8 w 438"/>
                <a:gd name="T9" fmla="*/ 97 h 911"/>
                <a:gd name="T10" fmla="*/ 213 w 438"/>
                <a:gd name="T11" fmla="*/ 2 h 911"/>
                <a:gd name="T12" fmla="*/ 225 w 438"/>
                <a:gd name="T13" fmla="*/ 2 h 911"/>
                <a:gd name="T14" fmla="*/ 430 w 438"/>
                <a:gd name="T15" fmla="*/ 97 h 911"/>
                <a:gd name="T16" fmla="*/ 438 w 438"/>
                <a:gd name="T17" fmla="*/ 110 h 911"/>
                <a:gd name="T18" fmla="*/ 438 w 438"/>
                <a:gd name="T19" fmla="*/ 896 h 911"/>
                <a:gd name="T20" fmla="*/ 431 w 438"/>
                <a:gd name="T21" fmla="*/ 908 h 911"/>
                <a:gd name="T22" fmla="*/ 418 w 438"/>
                <a:gd name="T23" fmla="*/ 909 h 911"/>
                <a:gd name="T24" fmla="*/ 219 w 438"/>
                <a:gd name="T25" fmla="*/ 816 h 911"/>
                <a:gd name="T26" fmla="*/ 19 w 438"/>
                <a:gd name="T27" fmla="*/ 909 h 911"/>
                <a:gd name="T28" fmla="*/ 14 w 438"/>
                <a:gd name="T29" fmla="*/ 910 h 911"/>
                <a:gd name="T30" fmla="*/ 219 w 438"/>
                <a:gd name="T31" fmla="*/ 787 h 911"/>
                <a:gd name="T32" fmla="*/ 225 w 438"/>
                <a:gd name="T33" fmla="*/ 788 h 911"/>
                <a:gd name="T34" fmla="*/ 410 w 438"/>
                <a:gd name="T35" fmla="*/ 874 h 911"/>
                <a:gd name="T36" fmla="*/ 410 w 438"/>
                <a:gd name="T37" fmla="*/ 119 h 911"/>
                <a:gd name="T38" fmla="*/ 219 w 438"/>
                <a:gd name="T39" fmla="*/ 30 h 911"/>
                <a:gd name="T40" fmla="*/ 28 w 438"/>
                <a:gd name="T41" fmla="*/ 119 h 911"/>
                <a:gd name="T42" fmla="*/ 28 w 438"/>
                <a:gd name="T43" fmla="*/ 874 h 911"/>
                <a:gd name="T44" fmla="*/ 213 w 438"/>
                <a:gd name="T45" fmla="*/ 788 h 911"/>
                <a:gd name="T46" fmla="*/ 219 w 438"/>
                <a:gd name="T47" fmla="*/ 787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8" h="911">
                  <a:moveTo>
                    <a:pt x="14" y="910"/>
                  </a:moveTo>
                  <a:cubicBezTo>
                    <a:pt x="11" y="910"/>
                    <a:pt x="8" y="909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5" y="905"/>
                    <a:pt x="431" y="908"/>
                  </a:cubicBezTo>
                  <a:cubicBezTo>
                    <a:pt x="427" y="911"/>
                    <a:pt x="422" y="911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19" y="909"/>
                    <a:pt x="19" y="909"/>
                    <a:pt x="19" y="909"/>
                  </a:cubicBezTo>
                  <a:cubicBezTo>
                    <a:pt x="18" y="910"/>
                    <a:pt x="16" y="910"/>
                    <a:pt x="14" y="910"/>
                  </a:cubicBezTo>
                  <a:close/>
                  <a:moveTo>
                    <a:pt x="219" y="787"/>
                  </a:moveTo>
                  <a:cubicBezTo>
                    <a:pt x="221" y="787"/>
                    <a:pt x="223" y="787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5" y="787"/>
                    <a:pt x="217" y="787"/>
                    <a:pt x="219" y="7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311"/>
            <p:cNvSpPr>
              <a:spLocks noEditPoints="1"/>
            </p:cNvSpPr>
            <p:nvPr/>
          </p:nvSpPr>
          <p:spPr bwMode="auto">
            <a:xfrm>
              <a:off x="2133600" y="3783013"/>
              <a:ext cx="485775" cy="1011238"/>
            </a:xfrm>
            <a:custGeom>
              <a:avLst/>
              <a:gdLst>
                <a:gd name="T0" fmla="*/ 424 w 438"/>
                <a:gd name="T1" fmla="*/ 910 h 911"/>
                <a:gd name="T2" fmla="*/ 418 w 438"/>
                <a:gd name="T3" fmla="*/ 909 h 911"/>
                <a:gd name="T4" fmla="*/ 219 w 438"/>
                <a:gd name="T5" fmla="*/ 816 h 911"/>
                <a:gd name="T6" fmla="*/ 20 w 438"/>
                <a:gd name="T7" fmla="*/ 909 h 911"/>
                <a:gd name="T8" fmla="*/ 6 w 438"/>
                <a:gd name="T9" fmla="*/ 908 h 911"/>
                <a:gd name="T10" fmla="*/ 0 w 438"/>
                <a:gd name="T11" fmla="*/ 896 h 911"/>
                <a:gd name="T12" fmla="*/ 0 w 438"/>
                <a:gd name="T13" fmla="*/ 110 h 911"/>
                <a:gd name="T14" fmla="*/ 8 w 438"/>
                <a:gd name="T15" fmla="*/ 97 h 911"/>
                <a:gd name="T16" fmla="*/ 213 w 438"/>
                <a:gd name="T17" fmla="*/ 2 h 911"/>
                <a:gd name="T18" fmla="*/ 225 w 438"/>
                <a:gd name="T19" fmla="*/ 2 h 911"/>
                <a:gd name="T20" fmla="*/ 430 w 438"/>
                <a:gd name="T21" fmla="*/ 97 h 911"/>
                <a:gd name="T22" fmla="*/ 438 w 438"/>
                <a:gd name="T23" fmla="*/ 110 h 911"/>
                <a:gd name="T24" fmla="*/ 438 w 438"/>
                <a:gd name="T25" fmla="*/ 896 h 911"/>
                <a:gd name="T26" fmla="*/ 432 w 438"/>
                <a:gd name="T27" fmla="*/ 908 h 911"/>
                <a:gd name="T28" fmla="*/ 424 w 438"/>
                <a:gd name="T29" fmla="*/ 910 h 911"/>
                <a:gd name="T30" fmla="*/ 28 w 438"/>
                <a:gd name="T31" fmla="*/ 119 h 911"/>
                <a:gd name="T32" fmla="*/ 28 w 438"/>
                <a:gd name="T33" fmla="*/ 874 h 911"/>
                <a:gd name="T34" fmla="*/ 213 w 438"/>
                <a:gd name="T35" fmla="*/ 788 h 911"/>
                <a:gd name="T36" fmla="*/ 225 w 438"/>
                <a:gd name="T37" fmla="*/ 788 h 911"/>
                <a:gd name="T38" fmla="*/ 410 w 438"/>
                <a:gd name="T39" fmla="*/ 874 h 911"/>
                <a:gd name="T40" fmla="*/ 410 w 438"/>
                <a:gd name="T41" fmla="*/ 119 h 911"/>
                <a:gd name="T42" fmla="*/ 219 w 438"/>
                <a:gd name="T43" fmla="*/ 30 h 911"/>
                <a:gd name="T44" fmla="*/ 28 w 438"/>
                <a:gd name="T45" fmla="*/ 11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8" h="911">
                  <a:moveTo>
                    <a:pt x="424" y="910"/>
                  </a:moveTo>
                  <a:cubicBezTo>
                    <a:pt x="422" y="910"/>
                    <a:pt x="420" y="910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20" y="909"/>
                    <a:pt x="20" y="909"/>
                    <a:pt x="20" y="909"/>
                  </a:cubicBezTo>
                  <a:cubicBezTo>
                    <a:pt x="15" y="911"/>
                    <a:pt x="10" y="911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6" y="905"/>
                    <a:pt x="432" y="908"/>
                  </a:cubicBezTo>
                  <a:cubicBezTo>
                    <a:pt x="429" y="909"/>
                    <a:pt x="427" y="910"/>
                    <a:pt x="424" y="910"/>
                  </a:cubicBezTo>
                  <a:close/>
                  <a:moveTo>
                    <a:pt x="28" y="119"/>
                  </a:move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7" y="786"/>
                    <a:pt x="221" y="786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lnTo>
                    <a:pt x="2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312"/>
            <p:cNvSpPr>
              <a:spLocks noEditPoints="1"/>
            </p:cNvSpPr>
            <p:nvPr/>
          </p:nvSpPr>
          <p:spPr bwMode="auto">
            <a:xfrm>
              <a:off x="2293938" y="4183063"/>
              <a:ext cx="280987" cy="403225"/>
            </a:xfrm>
            <a:custGeom>
              <a:avLst/>
              <a:gdLst>
                <a:gd name="T0" fmla="*/ 126 w 252"/>
                <a:gd name="T1" fmla="*/ 363 h 363"/>
                <a:gd name="T2" fmla="*/ 116 w 252"/>
                <a:gd name="T3" fmla="*/ 358 h 363"/>
                <a:gd name="T4" fmla="*/ 0 w 252"/>
                <a:gd name="T5" fmla="*/ 126 h 363"/>
                <a:gd name="T6" fmla="*/ 126 w 252"/>
                <a:gd name="T7" fmla="*/ 0 h 363"/>
                <a:gd name="T8" fmla="*/ 252 w 252"/>
                <a:gd name="T9" fmla="*/ 126 h 363"/>
                <a:gd name="T10" fmla="*/ 137 w 252"/>
                <a:gd name="T11" fmla="*/ 358 h 363"/>
                <a:gd name="T12" fmla="*/ 126 w 252"/>
                <a:gd name="T13" fmla="*/ 363 h 363"/>
                <a:gd name="T14" fmla="*/ 126 w 252"/>
                <a:gd name="T15" fmla="*/ 28 h 363"/>
                <a:gd name="T16" fmla="*/ 28 w 252"/>
                <a:gd name="T17" fmla="*/ 126 h 363"/>
                <a:gd name="T18" fmla="*/ 126 w 252"/>
                <a:gd name="T19" fmla="*/ 327 h 363"/>
                <a:gd name="T20" fmla="*/ 224 w 252"/>
                <a:gd name="T21" fmla="*/ 126 h 363"/>
                <a:gd name="T22" fmla="*/ 126 w 252"/>
                <a:gd name="T23" fmla="*/ 28 h 363"/>
                <a:gd name="T24" fmla="*/ 126 w 252"/>
                <a:gd name="T25" fmla="*/ 175 h 363"/>
                <a:gd name="T26" fmla="*/ 77 w 252"/>
                <a:gd name="T27" fmla="*/ 126 h 363"/>
                <a:gd name="T28" fmla="*/ 126 w 252"/>
                <a:gd name="T29" fmla="*/ 77 h 363"/>
                <a:gd name="T30" fmla="*/ 175 w 252"/>
                <a:gd name="T31" fmla="*/ 126 h 363"/>
                <a:gd name="T32" fmla="*/ 126 w 252"/>
                <a:gd name="T33" fmla="*/ 175 h 363"/>
                <a:gd name="T34" fmla="*/ 126 w 252"/>
                <a:gd name="T35" fmla="*/ 105 h 363"/>
                <a:gd name="T36" fmla="*/ 105 w 252"/>
                <a:gd name="T37" fmla="*/ 126 h 363"/>
                <a:gd name="T38" fmla="*/ 126 w 252"/>
                <a:gd name="T39" fmla="*/ 147 h 363"/>
                <a:gd name="T40" fmla="*/ 147 w 252"/>
                <a:gd name="T41" fmla="*/ 126 h 363"/>
                <a:gd name="T42" fmla="*/ 126 w 252"/>
                <a:gd name="T43" fmla="*/ 10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2" h="363">
                  <a:moveTo>
                    <a:pt x="126" y="363"/>
                  </a:moveTo>
                  <a:cubicBezTo>
                    <a:pt x="122" y="363"/>
                    <a:pt x="118" y="361"/>
                    <a:pt x="116" y="358"/>
                  </a:cubicBezTo>
                  <a:cubicBezTo>
                    <a:pt x="111" y="353"/>
                    <a:pt x="0" y="226"/>
                    <a:pt x="0" y="126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2" y="57"/>
                    <a:pt x="252" y="126"/>
                  </a:cubicBezTo>
                  <a:cubicBezTo>
                    <a:pt x="252" y="226"/>
                    <a:pt x="142" y="353"/>
                    <a:pt x="137" y="358"/>
                  </a:cubicBezTo>
                  <a:cubicBezTo>
                    <a:pt x="134" y="361"/>
                    <a:pt x="130" y="363"/>
                    <a:pt x="126" y="363"/>
                  </a:cubicBezTo>
                  <a:close/>
                  <a:moveTo>
                    <a:pt x="126" y="28"/>
                  </a:moveTo>
                  <a:cubicBezTo>
                    <a:pt x="72" y="28"/>
                    <a:pt x="28" y="72"/>
                    <a:pt x="28" y="126"/>
                  </a:cubicBezTo>
                  <a:cubicBezTo>
                    <a:pt x="28" y="199"/>
                    <a:pt x="99" y="293"/>
                    <a:pt x="126" y="327"/>
                  </a:cubicBezTo>
                  <a:cubicBezTo>
                    <a:pt x="154" y="293"/>
                    <a:pt x="224" y="199"/>
                    <a:pt x="224" y="126"/>
                  </a:cubicBezTo>
                  <a:cubicBezTo>
                    <a:pt x="224" y="72"/>
                    <a:pt x="180" y="28"/>
                    <a:pt x="126" y="28"/>
                  </a:cubicBezTo>
                  <a:close/>
                  <a:moveTo>
                    <a:pt x="126" y="175"/>
                  </a:moveTo>
                  <a:cubicBezTo>
                    <a:pt x="99" y="175"/>
                    <a:pt x="77" y="153"/>
                    <a:pt x="77" y="126"/>
                  </a:cubicBezTo>
                  <a:cubicBezTo>
                    <a:pt x="77" y="99"/>
                    <a:pt x="99" y="77"/>
                    <a:pt x="126" y="77"/>
                  </a:cubicBezTo>
                  <a:cubicBezTo>
                    <a:pt x="153" y="77"/>
                    <a:pt x="175" y="99"/>
                    <a:pt x="175" y="126"/>
                  </a:cubicBezTo>
                  <a:cubicBezTo>
                    <a:pt x="175" y="153"/>
                    <a:pt x="153" y="175"/>
                    <a:pt x="126" y="175"/>
                  </a:cubicBezTo>
                  <a:close/>
                  <a:moveTo>
                    <a:pt x="126" y="105"/>
                  </a:moveTo>
                  <a:cubicBezTo>
                    <a:pt x="115" y="105"/>
                    <a:pt x="105" y="115"/>
                    <a:pt x="105" y="126"/>
                  </a:cubicBezTo>
                  <a:cubicBezTo>
                    <a:pt x="105" y="138"/>
                    <a:pt x="115" y="147"/>
                    <a:pt x="126" y="147"/>
                  </a:cubicBezTo>
                  <a:cubicBezTo>
                    <a:pt x="138" y="147"/>
                    <a:pt x="147" y="138"/>
                    <a:pt x="147" y="126"/>
                  </a:cubicBezTo>
                  <a:cubicBezTo>
                    <a:pt x="147" y="115"/>
                    <a:pt x="138" y="105"/>
                    <a:pt x="12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Freeform 60"/>
          <p:cNvSpPr>
            <a:spLocks/>
          </p:cNvSpPr>
          <p:nvPr/>
        </p:nvSpPr>
        <p:spPr bwMode="auto">
          <a:xfrm>
            <a:off x="4100270" y="5824923"/>
            <a:ext cx="326159" cy="234165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112"/>
              </a:cxn>
              <a:cxn ang="0">
                <a:pos x="156" y="112"/>
              </a:cxn>
              <a:cxn ang="0">
                <a:pos x="156" y="112"/>
              </a:cxn>
              <a:cxn ang="0">
                <a:pos x="156" y="0"/>
              </a:cxn>
              <a:cxn ang="0">
                <a:pos x="156" y="0"/>
              </a:cxn>
              <a:cxn ang="0">
                <a:pos x="0" y="0"/>
              </a:cxn>
              <a:cxn ang="0">
                <a:pos x="0" y="0"/>
              </a:cxn>
              <a:cxn ang="0">
                <a:pos x="0" y="112"/>
              </a:cxn>
              <a:cxn ang="0">
                <a:pos x="0" y="112"/>
              </a:cxn>
            </a:cxnLst>
            <a:rect l="0" t="0" r="r" b="b"/>
            <a:pathLst>
              <a:path w="156" h="112">
                <a:moveTo>
                  <a:pt x="0" y="112"/>
                </a:moveTo>
                <a:lnTo>
                  <a:pt x="0" y="112"/>
                </a:lnTo>
                <a:lnTo>
                  <a:pt x="156" y="112"/>
                </a:lnTo>
                <a:lnTo>
                  <a:pt x="156" y="112"/>
                </a:lnTo>
                <a:lnTo>
                  <a:pt x="156" y="0"/>
                </a:lnTo>
                <a:lnTo>
                  <a:pt x="156" y="0"/>
                </a:lnTo>
                <a:lnTo>
                  <a:pt x="0" y="0"/>
                </a:lnTo>
                <a:lnTo>
                  <a:pt x="0" y="0"/>
                </a:lnTo>
                <a:lnTo>
                  <a:pt x="0" y="112"/>
                </a:lnTo>
                <a:lnTo>
                  <a:pt x="0" y="1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Freeform 61"/>
          <p:cNvSpPr>
            <a:spLocks noEditPoints="1"/>
          </p:cNvSpPr>
          <p:nvPr/>
        </p:nvSpPr>
        <p:spPr bwMode="auto">
          <a:xfrm>
            <a:off x="4029184" y="5749656"/>
            <a:ext cx="464150" cy="468330"/>
          </a:xfrm>
          <a:custGeom>
            <a:avLst/>
            <a:gdLst/>
            <a:ahLst/>
            <a:cxnLst>
              <a:cxn ang="0">
                <a:pos x="18" y="184"/>
              </a:cxn>
              <a:cxn ang="0">
                <a:pos x="72" y="184"/>
              </a:cxn>
              <a:cxn ang="0">
                <a:pos x="72" y="184"/>
              </a:cxn>
              <a:cxn ang="0">
                <a:pos x="64" y="196"/>
              </a:cxn>
              <a:cxn ang="0">
                <a:pos x="56" y="212"/>
              </a:cxn>
              <a:cxn ang="0">
                <a:pos x="56" y="212"/>
              </a:cxn>
              <a:cxn ang="0">
                <a:pos x="54" y="218"/>
              </a:cxn>
              <a:cxn ang="0">
                <a:pos x="54" y="222"/>
              </a:cxn>
              <a:cxn ang="0">
                <a:pos x="58" y="224"/>
              </a:cxn>
              <a:cxn ang="0">
                <a:pos x="64" y="224"/>
              </a:cxn>
              <a:cxn ang="0">
                <a:pos x="106" y="224"/>
              </a:cxn>
              <a:cxn ang="0">
                <a:pos x="118" y="224"/>
              </a:cxn>
              <a:cxn ang="0">
                <a:pos x="160" y="224"/>
              </a:cxn>
              <a:cxn ang="0">
                <a:pos x="160" y="224"/>
              </a:cxn>
              <a:cxn ang="0">
                <a:pos x="166" y="224"/>
              </a:cxn>
              <a:cxn ang="0">
                <a:pos x="168" y="222"/>
              </a:cxn>
              <a:cxn ang="0">
                <a:pos x="170" y="218"/>
              </a:cxn>
              <a:cxn ang="0">
                <a:pos x="168" y="212"/>
              </a:cxn>
              <a:cxn ang="0">
                <a:pos x="168" y="212"/>
              </a:cxn>
              <a:cxn ang="0">
                <a:pos x="160" y="196"/>
              </a:cxn>
              <a:cxn ang="0">
                <a:pos x="152" y="184"/>
              </a:cxn>
              <a:cxn ang="0">
                <a:pos x="206" y="184"/>
              </a:cxn>
              <a:cxn ang="0">
                <a:pos x="206" y="184"/>
              </a:cxn>
              <a:cxn ang="0">
                <a:pos x="212" y="182"/>
              </a:cxn>
              <a:cxn ang="0">
                <a:pos x="218" y="178"/>
              </a:cxn>
              <a:cxn ang="0">
                <a:pos x="222" y="174"/>
              </a:cxn>
              <a:cxn ang="0">
                <a:pos x="222" y="166"/>
              </a:cxn>
              <a:cxn ang="0">
                <a:pos x="222" y="18"/>
              </a:cxn>
              <a:cxn ang="0">
                <a:pos x="222" y="18"/>
              </a:cxn>
              <a:cxn ang="0">
                <a:pos x="222" y="12"/>
              </a:cxn>
              <a:cxn ang="0">
                <a:pos x="218" y="6"/>
              </a:cxn>
              <a:cxn ang="0">
                <a:pos x="212" y="2"/>
              </a:cxn>
              <a:cxn ang="0">
                <a:pos x="206" y="0"/>
              </a:cxn>
              <a:cxn ang="0">
                <a:pos x="134" y="0"/>
              </a:cxn>
              <a:cxn ang="0">
                <a:pos x="134" y="0"/>
              </a:cxn>
              <a:cxn ang="0">
                <a:pos x="90" y="0"/>
              </a:cxn>
              <a:cxn ang="0">
                <a:pos x="90" y="0"/>
              </a:cxn>
              <a:cxn ang="0">
                <a:pos x="18" y="0"/>
              </a:cxn>
              <a:cxn ang="0">
                <a:pos x="18" y="0"/>
              </a:cxn>
              <a:cxn ang="0">
                <a:pos x="12" y="2"/>
              </a:cxn>
              <a:cxn ang="0">
                <a:pos x="6" y="6"/>
              </a:cxn>
              <a:cxn ang="0">
                <a:pos x="2" y="12"/>
              </a:cxn>
              <a:cxn ang="0">
                <a:pos x="0" y="18"/>
              </a:cxn>
              <a:cxn ang="0">
                <a:pos x="0" y="166"/>
              </a:cxn>
              <a:cxn ang="0">
                <a:pos x="0" y="166"/>
              </a:cxn>
              <a:cxn ang="0">
                <a:pos x="2" y="174"/>
              </a:cxn>
              <a:cxn ang="0">
                <a:pos x="6" y="178"/>
              </a:cxn>
              <a:cxn ang="0">
                <a:pos x="12" y="182"/>
              </a:cxn>
              <a:cxn ang="0">
                <a:pos x="18" y="184"/>
              </a:cxn>
              <a:cxn ang="0">
                <a:pos x="18" y="184"/>
              </a:cxn>
              <a:cxn ang="0">
                <a:pos x="16" y="16"/>
              </a:cxn>
              <a:cxn ang="0">
                <a:pos x="16" y="16"/>
              </a:cxn>
              <a:cxn ang="0">
                <a:pos x="206" y="16"/>
              </a:cxn>
              <a:cxn ang="0">
                <a:pos x="206" y="16"/>
              </a:cxn>
              <a:cxn ang="0">
                <a:pos x="206" y="168"/>
              </a:cxn>
              <a:cxn ang="0">
                <a:pos x="206" y="168"/>
              </a:cxn>
              <a:cxn ang="0">
                <a:pos x="16" y="168"/>
              </a:cxn>
              <a:cxn ang="0">
                <a:pos x="16" y="168"/>
              </a:cxn>
              <a:cxn ang="0">
                <a:pos x="16" y="16"/>
              </a:cxn>
              <a:cxn ang="0">
                <a:pos x="16" y="16"/>
              </a:cxn>
            </a:cxnLst>
            <a:rect l="0" t="0" r="r" b="b"/>
            <a:pathLst>
              <a:path w="222" h="224">
                <a:moveTo>
                  <a:pt x="18" y="184"/>
                </a:moveTo>
                <a:lnTo>
                  <a:pt x="72" y="184"/>
                </a:lnTo>
                <a:lnTo>
                  <a:pt x="72" y="184"/>
                </a:lnTo>
                <a:lnTo>
                  <a:pt x="64" y="196"/>
                </a:lnTo>
                <a:lnTo>
                  <a:pt x="56" y="212"/>
                </a:lnTo>
                <a:lnTo>
                  <a:pt x="56" y="212"/>
                </a:lnTo>
                <a:lnTo>
                  <a:pt x="54" y="218"/>
                </a:lnTo>
                <a:lnTo>
                  <a:pt x="54" y="222"/>
                </a:lnTo>
                <a:lnTo>
                  <a:pt x="58" y="224"/>
                </a:lnTo>
                <a:lnTo>
                  <a:pt x="64" y="224"/>
                </a:lnTo>
                <a:lnTo>
                  <a:pt x="106" y="224"/>
                </a:lnTo>
                <a:lnTo>
                  <a:pt x="118" y="224"/>
                </a:lnTo>
                <a:lnTo>
                  <a:pt x="160" y="224"/>
                </a:lnTo>
                <a:lnTo>
                  <a:pt x="160" y="224"/>
                </a:lnTo>
                <a:lnTo>
                  <a:pt x="166" y="224"/>
                </a:lnTo>
                <a:lnTo>
                  <a:pt x="168" y="222"/>
                </a:lnTo>
                <a:lnTo>
                  <a:pt x="170" y="218"/>
                </a:lnTo>
                <a:lnTo>
                  <a:pt x="168" y="212"/>
                </a:lnTo>
                <a:lnTo>
                  <a:pt x="168" y="212"/>
                </a:lnTo>
                <a:lnTo>
                  <a:pt x="160" y="196"/>
                </a:lnTo>
                <a:lnTo>
                  <a:pt x="152" y="184"/>
                </a:lnTo>
                <a:lnTo>
                  <a:pt x="206" y="184"/>
                </a:lnTo>
                <a:lnTo>
                  <a:pt x="206" y="184"/>
                </a:lnTo>
                <a:lnTo>
                  <a:pt x="212" y="182"/>
                </a:lnTo>
                <a:lnTo>
                  <a:pt x="218" y="178"/>
                </a:lnTo>
                <a:lnTo>
                  <a:pt x="222" y="174"/>
                </a:lnTo>
                <a:lnTo>
                  <a:pt x="222" y="166"/>
                </a:lnTo>
                <a:lnTo>
                  <a:pt x="222" y="18"/>
                </a:lnTo>
                <a:lnTo>
                  <a:pt x="222" y="18"/>
                </a:lnTo>
                <a:lnTo>
                  <a:pt x="222" y="12"/>
                </a:lnTo>
                <a:lnTo>
                  <a:pt x="218" y="6"/>
                </a:lnTo>
                <a:lnTo>
                  <a:pt x="212" y="2"/>
                </a:lnTo>
                <a:lnTo>
                  <a:pt x="206" y="0"/>
                </a:lnTo>
                <a:lnTo>
                  <a:pt x="134" y="0"/>
                </a:lnTo>
                <a:lnTo>
                  <a:pt x="134" y="0"/>
                </a:lnTo>
                <a:lnTo>
                  <a:pt x="90" y="0"/>
                </a:lnTo>
                <a:lnTo>
                  <a:pt x="90" y="0"/>
                </a:lnTo>
                <a:lnTo>
                  <a:pt x="18" y="0"/>
                </a:lnTo>
                <a:lnTo>
                  <a:pt x="18" y="0"/>
                </a:lnTo>
                <a:lnTo>
                  <a:pt x="12" y="2"/>
                </a:lnTo>
                <a:lnTo>
                  <a:pt x="6" y="6"/>
                </a:lnTo>
                <a:lnTo>
                  <a:pt x="2" y="12"/>
                </a:lnTo>
                <a:lnTo>
                  <a:pt x="0" y="18"/>
                </a:lnTo>
                <a:lnTo>
                  <a:pt x="0" y="166"/>
                </a:lnTo>
                <a:lnTo>
                  <a:pt x="0" y="166"/>
                </a:lnTo>
                <a:lnTo>
                  <a:pt x="2" y="174"/>
                </a:lnTo>
                <a:lnTo>
                  <a:pt x="6" y="178"/>
                </a:lnTo>
                <a:lnTo>
                  <a:pt x="12" y="182"/>
                </a:lnTo>
                <a:lnTo>
                  <a:pt x="18" y="184"/>
                </a:lnTo>
                <a:lnTo>
                  <a:pt x="18" y="184"/>
                </a:lnTo>
                <a:close/>
                <a:moveTo>
                  <a:pt x="16" y="16"/>
                </a:moveTo>
                <a:lnTo>
                  <a:pt x="16" y="16"/>
                </a:lnTo>
                <a:lnTo>
                  <a:pt x="206" y="16"/>
                </a:lnTo>
                <a:lnTo>
                  <a:pt x="206" y="16"/>
                </a:lnTo>
                <a:lnTo>
                  <a:pt x="206" y="168"/>
                </a:lnTo>
                <a:lnTo>
                  <a:pt x="206" y="168"/>
                </a:lnTo>
                <a:lnTo>
                  <a:pt x="16" y="168"/>
                </a:lnTo>
                <a:lnTo>
                  <a:pt x="16" y="168"/>
                </a:lnTo>
                <a:lnTo>
                  <a:pt x="16" y="16"/>
                </a:ln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911424" y="5054828"/>
            <a:ext cx="2736304" cy="1182484"/>
            <a:chOff x="947976" y="2420888"/>
            <a:chExt cx="2736304" cy="1182484"/>
          </a:xfrm>
        </p:grpSpPr>
        <p:sp>
          <p:nvSpPr>
            <p:cNvPr id="77" name="TextBox 76"/>
            <p:cNvSpPr txBox="1"/>
            <p:nvPr/>
          </p:nvSpPr>
          <p:spPr>
            <a:xfrm>
              <a:off x="947976" y="2864708"/>
              <a:ext cx="273630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블럭체인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등 보안이 요구되는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등기필증들을 암호화하여 안전하게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관리될 수 있도록 기술적 축적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암호화 기술 축적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600212" y="2501567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1588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매수 콜 서비스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76325" y="2207790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문자메시지로 신청이 가능하도록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en-US" altLang="ko-K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967040"/>
            <a:chOff x="9029866" y="2214206"/>
            <a:chExt cx="2682758" cy="967040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68275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과 웹을 통해 시세조회 및 알림이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회신서비스를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19742" y="4849786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요구에 부합하는           응답서비스와 실시간 위치기반 건축물 정보 및 추천 매물 등                 소비자의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를 분석 제공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3D,AR,VR,AI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61950" y="3330846"/>
            <a:ext cx="1348396" cy="1348395"/>
          </a:xfrm>
          <a:prstGeom prst="don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24922" y="2793819"/>
            <a:ext cx="2422452" cy="2422449"/>
          </a:xfrm>
          <a:prstGeom prst="donut">
            <a:avLst>
              <a:gd name="adj" fmla="val 15603"/>
            </a:avLst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81392" y="2250288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621651" y="2731757"/>
            <a:ext cx="2120241" cy="367745"/>
          </a:xfrm>
          <a:prstGeom prst="rect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85259" y="5374357"/>
            <a:ext cx="1653252" cy="377443"/>
          </a:xfrm>
          <a:prstGeom prst="rect">
            <a:avLst/>
          </a:prstGeom>
          <a:solidFill>
            <a:srgbClr val="3C3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11811" y="2079390"/>
            <a:ext cx="933178" cy="933178"/>
          </a:xfrm>
          <a:prstGeom prst="ellipse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31949" y="5479514"/>
            <a:ext cx="933178" cy="933178"/>
          </a:xfrm>
          <a:prstGeom prst="ellipse">
            <a:avLst/>
          </a:prstGeom>
          <a:solidFill>
            <a:srgbClr val="3C3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53851" r="53797" b="8867"/>
          <a:stretch/>
        </p:blipFill>
        <p:spPr>
          <a:xfrm>
            <a:off x="7911744" y="5582918"/>
            <a:ext cx="452141" cy="65435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9" t="32751" r="29575" b="12233"/>
          <a:stretch/>
        </p:blipFill>
        <p:spPr>
          <a:xfrm>
            <a:off x="8150533" y="2273893"/>
            <a:ext cx="361805" cy="5891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9969" r="34067" b="22330"/>
          <a:stretch/>
        </p:blipFill>
        <p:spPr>
          <a:xfrm>
            <a:off x="7741644" y="1988839"/>
            <a:ext cx="755002" cy="120019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t="36764" r="40963" b="20777"/>
          <a:stretch/>
        </p:blipFill>
        <p:spPr>
          <a:xfrm>
            <a:off x="8083153" y="2297379"/>
            <a:ext cx="313546" cy="5142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38964" r="61817" b="38770"/>
          <a:stretch/>
        </p:blipFill>
        <p:spPr>
          <a:xfrm>
            <a:off x="7975948" y="2387863"/>
            <a:ext cx="250182" cy="405956"/>
          </a:xfrm>
          <a:prstGeom prst="rect">
            <a:avLst/>
          </a:prstGeom>
        </p:spPr>
      </p:pic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768383" y="5049841"/>
            <a:ext cx="2610750" cy="1182484"/>
            <a:chOff x="947976" y="2420888"/>
            <a:chExt cx="2610750" cy="1182484"/>
          </a:xfrm>
        </p:grpSpPr>
        <p:sp>
          <p:nvSpPr>
            <p:cNvPr id="65" name="TextBox 64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스마트폰을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열어보지 않아도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보이스톡을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통하여 매물을 찾을 수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있도록 간편한 솔루션을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인공지능 매물소개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7" b="19094"/>
          <a:stretch/>
        </p:blipFill>
        <p:spPr>
          <a:xfrm>
            <a:off x="3866591" y="5789377"/>
            <a:ext cx="712856" cy="53173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4" r="16785" b="31667"/>
          <a:stretch/>
        </p:blipFill>
        <p:spPr>
          <a:xfrm>
            <a:off x="4060783" y="5733256"/>
            <a:ext cx="581203" cy="37699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8" b="41945"/>
          <a:stretch/>
        </p:blipFill>
        <p:spPr>
          <a:xfrm>
            <a:off x="3865321" y="2555709"/>
            <a:ext cx="398558" cy="51325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15297" r="76403" b="74822"/>
          <a:stretch/>
        </p:blipFill>
        <p:spPr>
          <a:xfrm>
            <a:off x="3647728" y="2348880"/>
            <a:ext cx="353964" cy="506532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Process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16126</TotalTime>
  <Words>2587</Words>
  <Application>Microsoft Office PowerPoint</Application>
  <PresentationFormat>와이드스크린</PresentationFormat>
  <Paragraphs>754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Gidole</vt:lpstr>
      <vt:lpstr>맑은 고딕</vt:lpstr>
      <vt:lpstr>Poppins Medium</vt:lpstr>
      <vt:lpstr>Arial</vt:lpstr>
      <vt:lpstr>나눔바른고딕</vt:lpstr>
      <vt:lpstr>Wingdings</vt:lpstr>
      <vt:lpstr>굴림체</vt:lpstr>
      <vt:lpstr>-apple-system</vt:lpstr>
      <vt:lpstr>MankSans</vt:lpstr>
      <vt:lpstr>Office 테마</vt:lpstr>
      <vt:lpstr>부동산 전자계약 플랫폼</vt:lpstr>
      <vt:lpstr>PowerPoint 프레젠테이션</vt:lpstr>
      <vt:lpstr>PowerPoint 프레젠테이션</vt:lpstr>
      <vt:lpstr>Business Model</vt:lpstr>
      <vt:lpstr>Business Model</vt:lpstr>
      <vt:lpstr>Business Model</vt:lpstr>
      <vt:lpstr>Business Model</vt:lpstr>
      <vt:lpstr>Business Model</vt:lpstr>
      <vt:lpstr>Business Model Process</vt:lpstr>
      <vt:lpstr>Business Model Detail</vt:lpstr>
      <vt:lpstr>PowerPoint 프레젠테이션</vt:lpstr>
      <vt:lpstr>Feasibility Analysis</vt:lpstr>
      <vt:lpstr>Feasibility Analysis</vt:lpstr>
      <vt:lpstr>Feasibility Analysis</vt:lpstr>
      <vt:lpstr>Feasibility Analysis</vt:lpstr>
      <vt:lpstr>Profitability Analysis</vt:lpstr>
      <vt:lpstr>Profitability Analysis</vt:lpstr>
      <vt:lpstr>Profitability Analysis</vt:lpstr>
      <vt:lpstr>Profitability Analysis</vt:lpstr>
      <vt:lpstr>Profitability Analysis</vt:lpstr>
      <vt:lpstr>Risk factor analysis</vt:lpstr>
      <vt:lpstr>Risk factor analysis</vt:lpstr>
      <vt:lpstr>Risk factor analysis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Marketing Plan</vt:lpstr>
      <vt:lpstr>Marketing Plan</vt:lpstr>
      <vt:lpstr>Marketing Plan</vt:lpstr>
      <vt:lpstr>Marketing Plan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Vision of the Company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AFFINITY</cp:lastModifiedBy>
  <cp:revision>162</cp:revision>
  <dcterms:created xsi:type="dcterms:W3CDTF">2010-02-01T08:03:16Z</dcterms:created>
  <dcterms:modified xsi:type="dcterms:W3CDTF">2021-01-13T06:50:42Z</dcterms:modified>
  <cp:category>www.docstemplates.com</cp:category>
</cp:coreProperties>
</file>